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nter" charset="1" panose="020B0502030000000004"/>
      <p:regular r:id="rId17"/>
    </p:embeddedFont>
    <p:embeddedFont>
      <p:font typeface="Muli Bold" charset="1" panose="00000800000000000000"/>
      <p:regular r:id="rId18"/>
    </p:embeddedFont>
    <p:embeddedFont>
      <p:font typeface="Inter Bold" charset="1" panose="020B0802030000000004"/>
      <p:regular r:id="rId19"/>
    </p:embeddedFont>
    <p:embeddedFont>
      <p:font typeface="Roboto Bold" charset="1" panose="02000000000000000000"/>
      <p:regular r:id="rId20"/>
    </p:embeddedFont>
    <p:embeddedFont>
      <p:font typeface="Public Sans Bold" charset="1" panose="00000000000000000000"/>
      <p:regular r:id="rId21"/>
    </p:embeddedFont>
    <p:embeddedFont>
      <p:font typeface="Archivo Black" charset="1" panose="020B0A03020202020B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jpe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png" Type="http://schemas.openxmlformats.org/officeDocument/2006/relationships/image"/><Relationship Id="rId6"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8839200"/>
          </a:xfrm>
          <a:custGeom>
            <a:avLst/>
            <a:gdLst/>
            <a:ahLst/>
            <a:cxnLst/>
            <a:rect r="r" b="b" t="t" l="l"/>
            <a:pathLst>
              <a:path h="8839200" w="18288000">
                <a:moveTo>
                  <a:pt x="0" y="0"/>
                </a:moveTo>
                <a:lnTo>
                  <a:pt x="18288000" y="0"/>
                </a:lnTo>
                <a:lnTo>
                  <a:pt x="18288000" y="8839200"/>
                </a:lnTo>
                <a:lnTo>
                  <a:pt x="0" y="883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18665">
            <a:off x="10138270" y="-3276751"/>
            <a:ext cx="10274599" cy="4966056"/>
          </a:xfrm>
          <a:custGeom>
            <a:avLst/>
            <a:gdLst/>
            <a:ahLst/>
            <a:cxnLst/>
            <a:rect r="r" b="b" t="t" l="l"/>
            <a:pathLst>
              <a:path h="4966056" w="10274599">
                <a:moveTo>
                  <a:pt x="0" y="0"/>
                </a:moveTo>
                <a:lnTo>
                  <a:pt x="10274599" y="0"/>
                </a:lnTo>
                <a:lnTo>
                  <a:pt x="10274599" y="4966056"/>
                </a:lnTo>
                <a:lnTo>
                  <a:pt x="0" y="49660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86689" y="1436077"/>
            <a:ext cx="2310176" cy="8850923"/>
            <a:chOff x="0" y="0"/>
            <a:chExt cx="660400" cy="2530175"/>
          </a:xfrm>
        </p:grpSpPr>
        <p:sp>
          <p:nvSpPr>
            <p:cNvPr name="Freeform 5" id="5"/>
            <p:cNvSpPr/>
            <p:nvPr/>
          </p:nvSpPr>
          <p:spPr>
            <a:xfrm flipH="false" flipV="false" rot="0">
              <a:off x="0" y="0"/>
              <a:ext cx="660400" cy="2530175"/>
            </a:xfrm>
            <a:custGeom>
              <a:avLst/>
              <a:gdLst/>
              <a:ahLst/>
              <a:cxnLst/>
              <a:rect r="r" b="b" t="t" l="l"/>
              <a:pathLst>
                <a:path h="253017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650"/>
                  </a:cubicBezTo>
                  <a:lnTo>
                    <a:pt x="660400" y="2530175"/>
                  </a:lnTo>
                  <a:lnTo>
                    <a:pt x="0" y="2530175"/>
                  </a:lnTo>
                  <a:lnTo>
                    <a:pt x="0" y="368255"/>
                  </a:lnTo>
                  <a:cubicBezTo>
                    <a:pt x="1782" y="185660"/>
                    <a:pt x="93019" y="64045"/>
                    <a:pt x="220252" y="19070"/>
                  </a:cubicBezTo>
                  <a:close/>
                </a:path>
              </a:pathLst>
            </a:custGeom>
            <a:blipFill>
              <a:blip r:embed="rId4"/>
              <a:stretch>
                <a:fillRect l="-190076" t="-16875" r="-382016" b="0"/>
              </a:stretch>
            </a:blipFill>
          </p:spPr>
        </p:sp>
      </p:grpSp>
      <p:grpSp>
        <p:nvGrpSpPr>
          <p:cNvPr name="Group 6" id="6"/>
          <p:cNvGrpSpPr/>
          <p:nvPr/>
        </p:nvGrpSpPr>
        <p:grpSpPr>
          <a:xfrm rot="0">
            <a:off x="5184861" y="1436077"/>
            <a:ext cx="2310176" cy="8850923"/>
            <a:chOff x="0" y="0"/>
            <a:chExt cx="660400" cy="2530175"/>
          </a:xfrm>
        </p:grpSpPr>
        <p:sp>
          <p:nvSpPr>
            <p:cNvPr name="Freeform 7" id="7"/>
            <p:cNvSpPr/>
            <p:nvPr/>
          </p:nvSpPr>
          <p:spPr>
            <a:xfrm flipH="false" flipV="false" rot="0">
              <a:off x="0" y="0"/>
              <a:ext cx="660400" cy="2530175"/>
            </a:xfrm>
            <a:custGeom>
              <a:avLst/>
              <a:gdLst/>
              <a:ahLst/>
              <a:cxnLst/>
              <a:rect r="r" b="b" t="t" l="l"/>
              <a:pathLst>
                <a:path h="253017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650"/>
                  </a:cubicBezTo>
                  <a:lnTo>
                    <a:pt x="660400" y="2530175"/>
                  </a:lnTo>
                  <a:lnTo>
                    <a:pt x="0" y="2530175"/>
                  </a:lnTo>
                  <a:lnTo>
                    <a:pt x="0" y="368255"/>
                  </a:lnTo>
                  <a:cubicBezTo>
                    <a:pt x="1782" y="185660"/>
                    <a:pt x="93019" y="64045"/>
                    <a:pt x="220252" y="19070"/>
                  </a:cubicBezTo>
                  <a:close/>
                </a:path>
              </a:pathLst>
            </a:custGeom>
            <a:blipFill>
              <a:blip r:embed="rId4"/>
              <a:stretch>
                <a:fillRect l="-403589" t="-16056" r="-163796" b="0"/>
              </a:stretch>
            </a:blipFill>
          </p:spPr>
        </p:sp>
      </p:grpSp>
      <p:grpSp>
        <p:nvGrpSpPr>
          <p:cNvPr name="Group 8" id="8"/>
          <p:cNvGrpSpPr/>
          <p:nvPr/>
        </p:nvGrpSpPr>
        <p:grpSpPr>
          <a:xfrm rot="0">
            <a:off x="2735775" y="0"/>
            <a:ext cx="2310176" cy="8850923"/>
            <a:chOff x="0" y="0"/>
            <a:chExt cx="660400" cy="2530175"/>
          </a:xfrm>
        </p:grpSpPr>
        <p:sp>
          <p:nvSpPr>
            <p:cNvPr name="Freeform 9" id="9"/>
            <p:cNvSpPr/>
            <p:nvPr/>
          </p:nvSpPr>
          <p:spPr>
            <a:xfrm flipH="false" flipV="false" rot="0">
              <a:off x="0" y="0"/>
              <a:ext cx="660400" cy="2530175"/>
            </a:xfrm>
            <a:custGeom>
              <a:avLst/>
              <a:gdLst/>
              <a:ahLst/>
              <a:cxnLst/>
              <a:rect r="r" b="b" t="t" l="l"/>
              <a:pathLst>
                <a:path h="2530175" w="660400">
                  <a:moveTo>
                    <a:pt x="220252" y="2511106"/>
                  </a:moveTo>
                  <a:cubicBezTo>
                    <a:pt x="254109" y="2522619"/>
                    <a:pt x="292600" y="2530175"/>
                    <a:pt x="330378" y="2530175"/>
                  </a:cubicBezTo>
                  <a:cubicBezTo>
                    <a:pt x="368157" y="2530175"/>
                    <a:pt x="404509" y="2523698"/>
                    <a:pt x="438009" y="2512184"/>
                  </a:cubicBezTo>
                  <a:cubicBezTo>
                    <a:pt x="438723" y="2511824"/>
                    <a:pt x="439435" y="2511824"/>
                    <a:pt x="440148" y="2511465"/>
                  </a:cubicBezTo>
                  <a:cubicBezTo>
                    <a:pt x="565955" y="2465410"/>
                    <a:pt x="658618" y="2343796"/>
                    <a:pt x="660400" y="2163525"/>
                  </a:cubicBezTo>
                  <a:lnTo>
                    <a:pt x="660400" y="0"/>
                  </a:lnTo>
                  <a:lnTo>
                    <a:pt x="0" y="0"/>
                  </a:lnTo>
                  <a:lnTo>
                    <a:pt x="0" y="2161919"/>
                  </a:lnTo>
                  <a:cubicBezTo>
                    <a:pt x="1782" y="2344515"/>
                    <a:pt x="93019" y="2466130"/>
                    <a:pt x="220252" y="2511106"/>
                  </a:cubicBezTo>
                  <a:close/>
                </a:path>
              </a:pathLst>
            </a:custGeom>
            <a:blipFill>
              <a:blip r:embed="rId4"/>
              <a:stretch>
                <a:fillRect l="-297384" t="0" r="-270678" b="-16174"/>
              </a:stretch>
            </a:blipFill>
          </p:spPr>
        </p:sp>
      </p:grpSp>
      <p:grpSp>
        <p:nvGrpSpPr>
          <p:cNvPr name="Group 10" id="10"/>
          <p:cNvGrpSpPr/>
          <p:nvPr/>
        </p:nvGrpSpPr>
        <p:grpSpPr>
          <a:xfrm rot="0">
            <a:off x="7839727" y="7167179"/>
            <a:ext cx="4632760" cy="708270"/>
            <a:chOff x="0" y="0"/>
            <a:chExt cx="1220151" cy="186540"/>
          </a:xfrm>
        </p:grpSpPr>
        <p:sp>
          <p:nvSpPr>
            <p:cNvPr name="Freeform 11" id="11"/>
            <p:cNvSpPr/>
            <p:nvPr/>
          </p:nvSpPr>
          <p:spPr>
            <a:xfrm flipH="false" flipV="false" rot="0">
              <a:off x="0" y="0"/>
              <a:ext cx="1220151" cy="186540"/>
            </a:xfrm>
            <a:custGeom>
              <a:avLst/>
              <a:gdLst/>
              <a:ahLst/>
              <a:cxnLst/>
              <a:rect r="r" b="b" t="t" l="l"/>
              <a:pathLst>
                <a:path h="186540" w="1220151">
                  <a:moveTo>
                    <a:pt x="23396" y="0"/>
                  </a:moveTo>
                  <a:lnTo>
                    <a:pt x="1196755" y="0"/>
                  </a:lnTo>
                  <a:cubicBezTo>
                    <a:pt x="1202960" y="0"/>
                    <a:pt x="1208911" y="2465"/>
                    <a:pt x="1213298" y="6852"/>
                  </a:cubicBezTo>
                  <a:cubicBezTo>
                    <a:pt x="1217686" y="11240"/>
                    <a:pt x="1220151" y="17191"/>
                    <a:pt x="1220151" y="23396"/>
                  </a:cubicBezTo>
                  <a:lnTo>
                    <a:pt x="1220151" y="163144"/>
                  </a:lnTo>
                  <a:cubicBezTo>
                    <a:pt x="1220151" y="176066"/>
                    <a:pt x="1209676" y="186540"/>
                    <a:pt x="1196755" y="186540"/>
                  </a:cubicBezTo>
                  <a:lnTo>
                    <a:pt x="23396" y="186540"/>
                  </a:lnTo>
                  <a:cubicBezTo>
                    <a:pt x="10475" y="186540"/>
                    <a:pt x="0" y="176066"/>
                    <a:pt x="0" y="163144"/>
                  </a:cubicBezTo>
                  <a:lnTo>
                    <a:pt x="0" y="23396"/>
                  </a:lnTo>
                  <a:cubicBezTo>
                    <a:pt x="0" y="10475"/>
                    <a:pt x="10475" y="0"/>
                    <a:pt x="23396" y="0"/>
                  </a:cubicBezTo>
                  <a:close/>
                </a:path>
              </a:pathLst>
            </a:custGeom>
            <a:solidFill>
              <a:srgbClr val="395585"/>
            </a:solidFill>
          </p:spPr>
        </p:sp>
        <p:sp>
          <p:nvSpPr>
            <p:cNvPr name="TextBox 12" id="12"/>
            <p:cNvSpPr txBox="true"/>
            <p:nvPr/>
          </p:nvSpPr>
          <p:spPr>
            <a:xfrm>
              <a:off x="0" y="-47625"/>
              <a:ext cx="1220151" cy="234165"/>
            </a:xfrm>
            <a:prstGeom prst="rect">
              <a:avLst/>
            </a:prstGeom>
          </p:spPr>
          <p:txBody>
            <a:bodyPr anchor="ctr" rtlCol="false" tIns="50800" lIns="50800" bIns="50800" rIns="50800"/>
            <a:lstStyle/>
            <a:p>
              <a:pPr algn="ctr">
                <a:lnSpc>
                  <a:spcPts val="3511"/>
                </a:lnSpc>
              </a:pPr>
              <a:r>
                <a:rPr lang="en-US" sz="2508" spc="501">
                  <a:solidFill>
                    <a:srgbClr val="FFFFFF"/>
                  </a:solidFill>
                  <a:latin typeface="Inter"/>
                  <a:ea typeface="Inter"/>
                  <a:cs typeface="Inter"/>
                  <a:sym typeface="Inter"/>
                </a:rPr>
                <a:t>30 December, 2024</a:t>
              </a:r>
            </a:p>
          </p:txBody>
        </p:sp>
      </p:grpSp>
      <p:sp>
        <p:nvSpPr>
          <p:cNvPr name="Freeform 13" id="13"/>
          <p:cNvSpPr/>
          <p:nvPr/>
        </p:nvSpPr>
        <p:spPr>
          <a:xfrm flipH="false" flipV="false" rot="0">
            <a:off x="7839727" y="1436077"/>
            <a:ext cx="536683" cy="744117"/>
          </a:xfrm>
          <a:custGeom>
            <a:avLst/>
            <a:gdLst/>
            <a:ahLst/>
            <a:cxnLst/>
            <a:rect r="r" b="b" t="t" l="l"/>
            <a:pathLst>
              <a:path h="744117" w="536683">
                <a:moveTo>
                  <a:pt x="0" y="0"/>
                </a:moveTo>
                <a:lnTo>
                  <a:pt x="536683" y="0"/>
                </a:lnTo>
                <a:lnTo>
                  <a:pt x="536683" y="744117"/>
                </a:lnTo>
                <a:lnTo>
                  <a:pt x="0" y="7441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15756603" y="7469799"/>
            <a:ext cx="405649" cy="405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316B"/>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7" id="17"/>
          <p:cNvGrpSpPr/>
          <p:nvPr/>
        </p:nvGrpSpPr>
        <p:grpSpPr>
          <a:xfrm rot="0">
            <a:off x="16305127" y="7469799"/>
            <a:ext cx="405649" cy="4056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20" id="20"/>
          <p:cNvSpPr txBox="true"/>
          <p:nvPr/>
        </p:nvSpPr>
        <p:spPr>
          <a:xfrm rot="0">
            <a:off x="7839727" y="2637394"/>
            <a:ext cx="9419573" cy="2263775"/>
          </a:xfrm>
          <a:prstGeom prst="rect">
            <a:avLst/>
          </a:prstGeom>
        </p:spPr>
        <p:txBody>
          <a:bodyPr anchor="t" rtlCol="false" tIns="0" lIns="0" bIns="0" rIns="0">
            <a:spAutoFit/>
          </a:bodyPr>
          <a:lstStyle/>
          <a:p>
            <a:pPr algn="l" marL="0" indent="0" lvl="0">
              <a:lnSpc>
                <a:spcPts val="8800"/>
              </a:lnSpc>
            </a:pPr>
            <a:r>
              <a:rPr lang="en-US" b="true" sz="8000" spc="400">
                <a:solidFill>
                  <a:srgbClr val="000000"/>
                </a:solidFill>
                <a:latin typeface="Muli Bold"/>
                <a:ea typeface="Muli Bold"/>
                <a:cs typeface="Muli Bold"/>
                <a:sym typeface="Muli Bold"/>
              </a:rPr>
              <a:t>BÁO CÁO LUẬN ÁN</a:t>
            </a:r>
          </a:p>
        </p:txBody>
      </p:sp>
      <p:sp>
        <p:nvSpPr>
          <p:cNvPr name="TextBox 21" id="21"/>
          <p:cNvSpPr txBox="true"/>
          <p:nvPr/>
        </p:nvSpPr>
        <p:spPr>
          <a:xfrm rot="0">
            <a:off x="8519285" y="1831579"/>
            <a:ext cx="5405826" cy="348615"/>
          </a:xfrm>
          <a:prstGeom prst="rect">
            <a:avLst/>
          </a:prstGeom>
        </p:spPr>
        <p:txBody>
          <a:bodyPr anchor="t" rtlCol="false" tIns="0" lIns="0" bIns="0" rIns="0">
            <a:spAutoFit/>
          </a:bodyPr>
          <a:lstStyle/>
          <a:p>
            <a:pPr algn="l">
              <a:lnSpc>
                <a:spcPts val="2760"/>
              </a:lnSpc>
              <a:spcBef>
                <a:spcPct val="0"/>
              </a:spcBef>
            </a:pPr>
            <a:r>
              <a:rPr lang="en-US" b="true" sz="2400" spc="480">
                <a:solidFill>
                  <a:srgbClr val="000000"/>
                </a:solidFill>
                <a:latin typeface="Inter Bold"/>
                <a:ea typeface="Inter Bold"/>
                <a:cs typeface="Inter Bold"/>
                <a:sym typeface="Inter Bold"/>
              </a:rPr>
              <a:t>VÕ PHÁT THÀNH</a:t>
            </a:r>
          </a:p>
        </p:txBody>
      </p:sp>
      <p:sp>
        <p:nvSpPr>
          <p:cNvPr name="TextBox 22" id="22"/>
          <p:cNvSpPr txBox="true"/>
          <p:nvPr/>
        </p:nvSpPr>
        <p:spPr>
          <a:xfrm rot="0">
            <a:off x="7839727" y="6095085"/>
            <a:ext cx="9419573" cy="679450"/>
          </a:xfrm>
          <a:prstGeom prst="rect">
            <a:avLst/>
          </a:prstGeom>
        </p:spPr>
        <p:txBody>
          <a:bodyPr anchor="t" rtlCol="false" tIns="0" lIns="0" bIns="0" rIns="0">
            <a:spAutoFit/>
          </a:bodyPr>
          <a:lstStyle/>
          <a:p>
            <a:pPr algn="l" marL="0" indent="0" lvl="0">
              <a:lnSpc>
                <a:spcPts val="5599"/>
              </a:lnSpc>
            </a:pPr>
            <a:r>
              <a:rPr lang="en-US" b="true" sz="3999" spc="399">
                <a:solidFill>
                  <a:srgbClr val="000000"/>
                </a:solidFill>
                <a:latin typeface="Roboto Bold"/>
                <a:ea typeface="Roboto Bold"/>
                <a:cs typeface="Roboto Bold"/>
                <a:sym typeface="Roboto Bold"/>
              </a:rPr>
              <a:t>PRESENTATION</a:t>
            </a:r>
          </a:p>
        </p:txBody>
      </p:sp>
      <p:grpSp>
        <p:nvGrpSpPr>
          <p:cNvPr name="Group 23" id="23"/>
          <p:cNvGrpSpPr/>
          <p:nvPr/>
        </p:nvGrpSpPr>
        <p:grpSpPr>
          <a:xfrm rot="0">
            <a:off x="16853651" y="7469799"/>
            <a:ext cx="405649" cy="4056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316B"/>
        </a:solidFill>
      </p:bgPr>
    </p:bg>
    <p:spTree>
      <p:nvGrpSpPr>
        <p:cNvPr id="1" name=""/>
        <p:cNvGrpSpPr/>
        <p:nvPr/>
      </p:nvGrpSpPr>
      <p:grpSpPr>
        <a:xfrm>
          <a:off x="0" y="0"/>
          <a:ext cx="0" cy="0"/>
          <a:chOff x="0" y="0"/>
          <a:chExt cx="0" cy="0"/>
        </a:xfrm>
      </p:grpSpPr>
      <p:sp>
        <p:nvSpPr>
          <p:cNvPr name="Freeform 2" id="2"/>
          <p:cNvSpPr/>
          <p:nvPr/>
        </p:nvSpPr>
        <p:spPr>
          <a:xfrm flipH="false" flipV="false" rot="6357769">
            <a:off x="-4070712" y="1826007"/>
            <a:ext cx="11756667" cy="5682389"/>
          </a:xfrm>
          <a:custGeom>
            <a:avLst/>
            <a:gdLst/>
            <a:ahLst/>
            <a:cxnLst/>
            <a:rect r="r" b="b" t="t" l="l"/>
            <a:pathLst>
              <a:path h="5682389" w="11756667">
                <a:moveTo>
                  <a:pt x="0" y="0"/>
                </a:moveTo>
                <a:lnTo>
                  <a:pt x="11756667" y="0"/>
                </a:lnTo>
                <a:lnTo>
                  <a:pt x="11756667" y="5682389"/>
                </a:lnTo>
                <a:lnTo>
                  <a:pt x="0" y="5682389"/>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10578" y="294528"/>
            <a:ext cx="20553121" cy="2555966"/>
            <a:chOff x="0" y="0"/>
            <a:chExt cx="1892889" cy="235398"/>
          </a:xfrm>
        </p:grpSpPr>
        <p:sp>
          <p:nvSpPr>
            <p:cNvPr name="Freeform 4" id="4"/>
            <p:cNvSpPr/>
            <p:nvPr/>
          </p:nvSpPr>
          <p:spPr>
            <a:xfrm flipH="false" flipV="false" rot="0">
              <a:off x="0" y="0"/>
              <a:ext cx="1892889" cy="235398"/>
            </a:xfrm>
            <a:custGeom>
              <a:avLst/>
              <a:gdLst/>
              <a:ahLst/>
              <a:cxnLst/>
              <a:rect r="r" b="b" t="t" l="l"/>
              <a:pathLst>
                <a:path h="235398" w="1892889">
                  <a:moveTo>
                    <a:pt x="1689689" y="0"/>
                  </a:moveTo>
                  <a:cubicBezTo>
                    <a:pt x="1801913" y="0"/>
                    <a:pt x="1892889" y="52696"/>
                    <a:pt x="1892889" y="117699"/>
                  </a:cubicBezTo>
                  <a:cubicBezTo>
                    <a:pt x="1892889" y="182702"/>
                    <a:pt x="1801913" y="235398"/>
                    <a:pt x="1689689" y="235398"/>
                  </a:cubicBezTo>
                  <a:lnTo>
                    <a:pt x="203200" y="235398"/>
                  </a:lnTo>
                  <a:cubicBezTo>
                    <a:pt x="90976" y="235398"/>
                    <a:pt x="0" y="182702"/>
                    <a:pt x="0" y="117699"/>
                  </a:cubicBezTo>
                  <a:cubicBezTo>
                    <a:pt x="0" y="52696"/>
                    <a:pt x="90976" y="0"/>
                    <a:pt x="203200" y="0"/>
                  </a:cubicBezTo>
                  <a:close/>
                </a:path>
              </a:pathLst>
            </a:custGeom>
            <a:solidFill>
              <a:srgbClr val="F2F7FF"/>
            </a:solidFill>
            <a:ln cap="sq">
              <a:noFill/>
              <a:prstDash val="solid"/>
              <a:miter/>
            </a:ln>
          </p:spPr>
        </p:sp>
        <p:sp>
          <p:nvSpPr>
            <p:cNvPr name="TextBox 5" id="5"/>
            <p:cNvSpPr txBox="true"/>
            <p:nvPr/>
          </p:nvSpPr>
          <p:spPr>
            <a:xfrm>
              <a:off x="0" y="-47625"/>
              <a:ext cx="1892889" cy="283023"/>
            </a:xfrm>
            <a:prstGeom prst="rect">
              <a:avLst/>
            </a:prstGeom>
          </p:spPr>
          <p:txBody>
            <a:bodyPr anchor="ctr" rtlCol="false" tIns="50800" lIns="50800" bIns="50800" rIns="50800"/>
            <a:lstStyle/>
            <a:p>
              <a:pPr algn="ctr">
                <a:lnSpc>
                  <a:spcPts val="3511"/>
                </a:lnSpc>
              </a:pPr>
            </a:p>
          </p:txBody>
        </p:sp>
      </p:grpSp>
      <p:sp>
        <p:nvSpPr>
          <p:cNvPr name="TextBox 6" id="6"/>
          <p:cNvSpPr txBox="true"/>
          <p:nvPr/>
        </p:nvSpPr>
        <p:spPr>
          <a:xfrm rot="0">
            <a:off x="1379988" y="632020"/>
            <a:ext cx="13969709" cy="1974850"/>
          </a:xfrm>
          <a:prstGeom prst="rect">
            <a:avLst/>
          </a:prstGeom>
        </p:spPr>
        <p:txBody>
          <a:bodyPr anchor="t" rtlCol="false" tIns="0" lIns="0" bIns="0" rIns="0">
            <a:spAutoFit/>
          </a:bodyPr>
          <a:lstStyle/>
          <a:p>
            <a:pPr algn="l" marL="0" indent="0" lvl="0">
              <a:lnSpc>
                <a:spcPts val="7699"/>
              </a:lnSpc>
            </a:pPr>
            <a:r>
              <a:rPr lang="en-US" b="true" sz="6999" spc="349">
                <a:solidFill>
                  <a:srgbClr val="10316B"/>
                </a:solidFill>
                <a:latin typeface="Roboto Bold"/>
                <a:ea typeface="Roboto Bold"/>
                <a:cs typeface="Roboto Bold"/>
                <a:sym typeface="Roboto Bold"/>
              </a:rPr>
              <a:t>5. LÀM SAO ĐỂ ÁP DỤNG THƯ VIỆN RELIC VÀO CP-ABE</a:t>
            </a:r>
          </a:p>
        </p:txBody>
      </p:sp>
      <p:grpSp>
        <p:nvGrpSpPr>
          <p:cNvPr name="Group 7" id="7"/>
          <p:cNvGrpSpPr/>
          <p:nvPr/>
        </p:nvGrpSpPr>
        <p:grpSpPr>
          <a:xfrm rot="0">
            <a:off x="16045022" y="1652842"/>
            <a:ext cx="405649" cy="405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316B"/>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0" id="10"/>
          <p:cNvGrpSpPr/>
          <p:nvPr/>
        </p:nvGrpSpPr>
        <p:grpSpPr>
          <a:xfrm rot="0">
            <a:off x="16593546" y="1652842"/>
            <a:ext cx="405649" cy="405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3" id="13"/>
          <p:cNvGrpSpPr/>
          <p:nvPr/>
        </p:nvGrpSpPr>
        <p:grpSpPr>
          <a:xfrm rot="0">
            <a:off x="17142070" y="1652842"/>
            <a:ext cx="405649" cy="405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16" id="16"/>
          <p:cNvSpPr txBox="true"/>
          <p:nvPr/>
        </p:nvSpPr>
        <p:spPr>
          <a:xfrm rot="0">
            <a:off x="1401972" y="3404235"/>
            <a:ext cx="15740098" cy="5854065"/>
          </a:xfrm>
          <a:prstGeom prst="rect">
            <a:avLst/>
          </a:prstGeom>
        </p:spPr>
        <p:txBody>
          <a:bodyPr anchor="t" rtlCol="false" tIns="0" lIns="0" bIns="0" rIns="0">
            <a:spAutoFit/>
          </a:bodyPr>
          <a:lstStyle/>
          <a:p>
            <a:pPr algn="l">
              <a:lnSpc>
                <a:spcPts val="3359"/>
              </a:lnSpc>
            </a:pPr>
            <a:r>
              <a:rPr lang="en-US" sz="2400" spc="480">
                <a:solidFill>
                  <a:srgbClr val="FFFFFF"/>
                </a:solidFill>
                <a:latin typeface="Inter"/>
                <a:ea typeface="Inter"/>
                <a:cs typeface="Inter"/>
                <a:sym typeface="Inter"/>
              </a:rPr>
              <a:t>-Xác định các thành phần CP-ABE có thể được thay thế bằng RELIC:</a:t>
            </a:r>
          </a:p>
          <a:p>
            <a:pPr algn="l" marL="518160" indent="-259080" lvl="1">
              <a:lnSpc>
                <a:spcPts val="3359"/>
              </a:lnSpc>
              <a:buFont typeface="Arial"/>
              <a:buChar char="•"/>
            </a:pPr>
            <a:r>
              <a:rPr lang="en-US" sz="2400" spc="480">
                <a:solidFill>
                  <a:srgbClr val="FFFFFF"/>
                </a:solidFill>
                <a:latin typeface="Inter"/>
                <a:ea typeface="Inter"/>
                <a:cs typeface="Inter"/>
                <a:sym typeface="Inter"/>
              </a:rPr>
              <a:t>Phép ghép cặp song tuyến tính (Bilinear Pairing): Các thư viện như PBC thường được dùng cho các phép ghép cặp song tuyến tính. RELIC cũng cung cấp các hàm tương tự và có thể thay thế PBC trong các thuật toán CP-ABE.</a:t>
            </a:r>
          </a:p>
          <a:p>
            <a:pPr algn="l" marL="518160" indent="-259080" lvl="1">
              <a:lnSpc>
                <a:spcPts val="3359"/>
              </a:lnSpc>
              <a:buFont typeface="Arial"/>
              <a:buChar char="•"/>
            </a:pPr>
            <a:r>
              <a:rPr lang="en-US" sz="2400" spc="480">
                <a:solidFill>
                  <a:srgbClr val="FFFFFF"/>
                </a:solidFill>
                <a:latin typeface="Inter"/>
                <a:ea typeface="Inter"/>
                <a:cs typeface="Inter"/>
                <a:sym typeface="Inter"/>
              </a:rPr>
              <a:t>Các phép toán trên nhóm elliptic: Các phép toán này là cần thiết cho CP-ABE. RELIC có thể cung cấp các hàm để thực hiện các phép toán này trên các đường cong elliptic.</a:t>
            </a:r>
          </a:p>
          <a:p>
            <a:pPr algn="l">
              <a:lnSpc>
                <a:spcPts val="3359"/>
              </a:lnSpc>
            </a:pPr>
            <a:r>
              <a:rPr lang="en-US" sz="2400" spc="480">
                <a:solidFill>
                  <a:srgbClr val="FFFFFF"/>
                </a:solidFill>
                <a:latin typeface="Inter"/>
                <a:ea typeface="Inter"/>
                <a:cs typeface="Inter"/>
                <a:sym typeface="Inter"/>
              </a:rPr>
              <a:t>-Ví dụ về việc tích hợp: Trong lược đồ CP-ABE được mô tả trong một tài liệu, các tác giả sử dụng thư viện PBC. Có thể thay thế các hàm liên quan đến phép ghép cặp song tuyến tính và các phép toán trên nhóm trong PBC bằng các hàm tương ứng của RELIC. Tuy nhiên vẫn cần cân nhắc về tính tương thích</a:t>
            </a:r>
          </a:p>
          <a:p>
            <a:pPr algn="l">
              <a:lnSpc>
                <a:spcPts val="335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0316B"/>
        </a:solidFill>
      </p:bgPr>
    </p:bg>
    <p:spTree>
      <p:nvGrpSpPr>
        <p:cNvPr id="1" name=""/>
        <p:cNvGrpSpPr/>
        <p:nvPr/>
      </p:nvGrpSpPr>
      <p:grpSpPr>
        <a:xfrm>
          <a:off x="0" y="0"/>
          <a:ext cx="0" cy="0"/>
          <a:chOff x="0" y="0"/>
          <a:chExt cx="0" cy="0"/>
        </a:xfrm>
      </p:grpSpPr>
      <p:sp>
        <p:nvSpPr>
          <p:cNvPr name="Freeform 2" id="2"/>
          <p:cNvSpPr/>
          <p:nvPr/>
        </p:nvSpPr>
        <p:spPr>
          <a:xfrm flipH="false" flipV="false" rot="0">
            <a:off x="0" y="5143500"/>
            <a:ext cx="18288000" cy="8839200"/>
          </a:xfrm>
          <a:custGeom>
            <a:avLst/>
            <a:gdLst/>
            <a:ahLst/>
            <a:cxnLst/>
            <a:rect r="r" b="b" t="t" l="l"/>
            <a:pathLst>
              <a:path h="8839200" w="18288000">
                <a:moveTo>
                  <a:pt x="0" y="0"/>
                </a:moveTo>
                <a:lnTo>
                  <a:pt x="18288000" y="0"/>
                </a:lnTo>
                <a:lnTo>
                  <a:pt x="18288000" y="8839200"/>
                </a:lnTo>
                <a:lnTo>
                  <a:pt x="0" y="88392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218665">
            <a:off x="10138270" y="-3276751"/>
            <a:ext cx="10274599" cy="4966056"/>
          </a:xfrm>
          <a:custGeom>
            <a:avLst/>
            <a:gdLst/>
            <a:ahLst/>
            <a:cxnLst/>
            <a:rect r="r" b="b" t="t" l="l"/>
            <a:pathLst>
              <a:path h="4966056" w="10274599">
                <a:moveTo>
                  <a:pt x="0" y="0"/>
                </a:moveTo>
                <a:lnTo>
                  <a:pt x="10274599" y="0"/>
                </a:lnTo>
                <a:lnTo>
                  <a:pt x="10274599" y="4966056"/>
                </a:lnTo>
                <a:lnTo>
                  <a:pt x="0" y="49660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286689" y="1436077"/>
            <a:ext cx="2310176" cy="8850923"/>
            <a:chOff x="0" y="0"/>
            <a:chExt cx="660400" cy="2530175"/>
          </a:xfrm>
        </p:grpSpPr>
        <p:sp>
          <p:nvSpPr>
            <p:cNvPr name="Freeform 5" id="5"/>
            <p:cNvSpPr/>
            <p:nvPr/>
          </p:nvSpPr>
          <p:spPr>
            <a:xfrm flipH="false" flipV="false" rot="0">
              <a:off x="0" y="0"/>
              <a:ext cx="660400" cy="2530175"/>
            </a:xfrm>
            <a:custGeom>
              <a:avLst/>
              <a:gdLst/>
              <a:ahLst/>
              <a:cxnLst/>
              <a:rect r="r" b="b" t="t" l="l"/>
              <a:pathLst>
                <a:path h="253017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650"/>
                  </a:cubicBezTo>
                  <a:lnTo>
                    <a:pt x="660400" y="2530175"/>
                  </a:lnTo>
                  <a:lnTo>
                    <a:pt x="0" y="2530175"/>
                  </a:lnTo>
                  <a:lnTo>
                    <a:pt x="0" y="368255"/>
                  </a:lnTo>
                  <a:cubicBezTo>
                    <a:pt x="1782" y="185660"/>
                    <a:pt x="93019" y="64045"/>
                    <a:pt x="220252" y="19070"/>
                  </a:cubicBezTo>
                  <a:close/>
                </a:path>
              </a:pathLst>
            </a:custGeom>
            <a:blipFill>
              <a:blip r:embed="rId6"/>
              <a:stretch>
                <a:fillRect l="-106415" t="-15954" r="-460382" b="0"/>
              </a:stretch>
            </a:blipFill>
          </p:spPr>
        </p:sp>
      </p:grpSp>
      <p:grpSp>
        <p:nvGrpSpPr>
          <p:cNvPr name="Group 6" id="6"/>
          <p:cNvGrpSpPr/>
          <p:nvPr/>
        </p:nvGrpSpPr>
        <p:grpSpPr>
          <a:xfrm rot="0">
            <a:off x="5184861" y="1436077"/>
            <a:ext cx="2310176" cy="8850923"/>
            <a:chOff x="0" y="0"/>
            <a:chExt cx="660400" cy="2530175"/>
          </a:xfrm>
        </p:grpSpPr>
        <p:sp>
          <p:nvSpPr>
            <p:cNvPr name="Freeform 7" id="7"/>
            <p:cNvSpPr/>
            <p:nvPr/>
          </p:nvSpPr>
          <p:spPr>
            <a:xfrm flipH="false" flipV="false" rot="0">
              <a:off x="0" y="0"/>
              <a:ext cx="660400" cy="2530175"/>
            </a:xfrm>
            <a:custGeom>
              <a:avLst/>
              <a:gdLst/>
              <a:ahLst/>
              <a:cxnLst/>
              <a:rect r="r" b="b" t="t" l="l"/>
              <a:pathLst>
                <a:path h="2530175" w="6604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66650"/>
                  </a:cubicBezTo>
                  <a:lnTo>
                    <a:pt x="660400" y="2530175"/>
                  </a:lnTo>
                  <a:lnTo>
                    <a:pt x="0" y="2530175"/>
                  </a:lnTo>
                  <a:lnTo>
                    <a:pt x="0" y="368255"/>
                  </a:lnTo>
                  <a:cubicBezTo>
                    <a:pt x="1782" y="185660"/>
                    <a:pt x="93019" y="64045"/>
                    <a:pt x="220252" y="19070"/>
                  </a:cubicBezTo>
                  <a:close/>
                </a:path>
              </a:pathLst>
            </a:custGeom>
            <a:blipFill>
              <a:blip r:embed="rId6"/>
              <a:stretch>
                <a:fillRect l="-318049" t="-16616" r="-252556" b="0"/>
              </a:stretch>
            </a:blipFill>
          </p:spPr>
        </p:sp>
      </p:grpSp>
      <p:grpSp>
        <p:nvGrpSpPr>
          <p:cNvPr name="Group 8" id="8"/>
          <p:cNvGrpSpPr/>
          <p:nvPr/>
        </p:nvGrpSpPr>
        <p:grpSpPr>
          <a:xfrm rot="0">
            <a:off x="2735775" y="0"/>
            <a:ext cx="2310176" cy="8850923"/>
            <a:chOff x="0" y="0"/>
            <a:chExt cx="660400" cy="2530175"/>
          </a:xfrm>
        </p:grpSpPr>
        <p:sp>
          <p:nvSpPr>
            <p:cNvPr name="Freeform 9" id="9"/>
            <p:cNvSpPr/>
            <p:nvPr/>
          </p:nvSpPr>
          <p:spPr>
            <a:xfrm flipH="false" flipV="false" rot="0">
              <a:off x="0" y="0"/>
              <a:ext cx="660400" cy="2530175"/>
            </a:xfrm>
            <a:custGeom>
              <a:avLst/>
              <a:gdLst/>
              <a:ahLst/>
              <a:cxnLst/>
              <a:rect r="r" b="b" t="t" l="l"/>
              <a:pathLst>
                <a:path h="2530175" w="660400">
                  <a:moveTo>
                    <a:pt x="220252" y="2511106"/>
                  </a:moveTo>
                  <a:cubicBezTo>
                    <a:pt x="254109" y="2522619"/>
                    <a:pt x="292600" y="2530175"/>
                    <a:pt x="330378" y="2530175"/>
                  </a:cubicBezTo>
                  <a:cubicBezTo>
                    <a:pt x="368157" y="2530175"/>
                    <a:pt x="404509" y="2523698"/>
                    <a:pt x="438009" y="2512184"/>
                  </a:cubicBezTo>
                  <a:cubicBezTo>
                    <a:pt x="438723" y="2511824"/>
                    <a:pt x="439435" y="2511824"/>
                    <a:pt x="440148" y="2511465"/>
                  </a:cubicBezTo>
                  <a:cubicBezTo>
                    <a:pt x="565955" y="2465410"/>
                    <a:pt x="658618" y="2343796"/>
                    <a:pt x="660400" y="2163525"/>
                  </a:cubicBezTo>
                  <a:lnTo>
                    <a:pt x="660400" y="0"/>
                  </a:lnTo>
                  <a:lnTo>
                    <a:pt x="0" y="0"/>
                  </a:lnTo>
                  <a:lnTo>
                    <a:pt x="0" y="2161919"/>
                  </a:lnTo>
                  <a:cubicBezTo>
                    <a:pt x="1782" y="2344515"/>
                    <a:pt x="93019" y="2466130"/>
                    <a:pt x="220252" y="2511106"/>
                  </a:cubicBezTo>
                  <a:close/>
                </a:path>
              </a:pathLst>
            </a:custGeom>
            <a:blipFill>
              <a:blip r:embed="rId6"/>
              <a:stretch>
                <a:fillRect l="-211716" t="0" r="-355546" b="-16035"/>
              </a:stretch>
            </a:blipFill>
          </p:spPr>
        </p:sp>
      </p:grpSp>
      <p:grpSp>
        <p:nvGrpSpPr>
          <p:cNvPr name="Group 10" id="10"/>
          <p:cNvGrpSpPr/>
          <p:nvPr/>
        </p:nvGrpSpPr>
        <p:grpSpPr>
          <a:xfrm rot="0">
            <a:off x="7839727" y="7167179"/>
            <a:ext cx="4632760" cy="708270"/>
            <a:chOff x="0" y="0"/>
            <a:chExt cx="1220151" cy="186540"/>
          </a:xfrm>
        </p:grpSpPr>
        <p:sp>
          <p:nvSpPr>
            <p:cNvPr name="Freeform 11" id="11"/>
            <p:cNvSpPr/>
            <p:nvPr/>
          </p:nvSpPr>
          <p:spPr>
            <a:xfrm flipH="false" flipV="false" rot="0">
              <a:off x="0" y="0"/>
              <a:ext cx="1220151" cy="186540"/>
            </a:xfrm>
            <a:custGeom>
              <a:avLst/>
              <a:gdLst/>
              <a:ahLst/>
              <a:cxnLst/>
              <a:rect r="r" b="b" t="t" l="l"/>
              <a:pathLst>
                <a:path h="186540" w="1220151">
                  <a:moveTo>
                    <a:pt x="23396" y="0"/>
                  </a:moveTo>
                  <a:lnTo>
                    <a:pt x="1196755" y="0"/>
                  </a:lnTo>
                  <a:cubicBezTo>
                    <a:pt x="1202960" y="0"/>
                    <a:pt x="1208911" y="2465"/>
                    <a:pt x="1213298" y="6852"/>
                  </a:cubicBezTo>
                  <a:cubicBezTo>
                    <a:pt x="1217686" y="11240"/>
                    <a:pt x="1220151" y="17191"/>
                    <a:pt x="1220151" y="23396"/>
                  </a:cubicBezTo>
                  <a:lnTo>
                    <a:pt x="1220151" y="163144"/>
                  </a:lnTo>
                  <a:cubicBezTo>
                    <a:pt x="1220151" y="176066"/>
                    <a:pt x="1209676" y="186540"/>
                    <a:pt x="1196755" y="186540"/>
                  </a:cubicBezTo>
                  <a:lnTo>
                    <a:pt x="23396" y="186540"/>
                  </a:lnTo>
                  <a:cubicBezTo>
                    <a:pt x="10475" y="186540"/>
                    <a:pt x="0" y="176066"/>
                    <a:pt x="0" y="163144"/>
                  </a:cubicBezTo>
                  <a:lnTo>
                    <a:pt x="0" y="23396"/>
                  </a:lnTo>
                  <a:cubicBezTo>
                    <a:pt x="0" y="10475"/>
                    <a:pt x="10475" y="0"/>
                    <a:pt x="23396" y="0"/>
                  </a:cubicBezTo>
                  <a:close/>
                </a:path>
              </a:pathLst>
            </a:custGeom>
            <a:solidFill>
              <a:srgbClr val="F2F7FF"/>
            </a:solidFill>
          </p:spPr>
        </p:sp>
        <p:sp>
          <p:nvSpPr>
            <p:cNvPr name="TextBox 12" id="12"/>
            <p:cNvSpPr txBox="true"/>
            <p:nvPr/>
          </p:nvSpPr>
          <p:spPr>
            <a:xfrm>
              <a:off x="0" y="-47625"/>
              <a:ext cx="1220151" cy="234165"/>
            </a:xfrm>
            <a:prstGeom prst="rect">
              <a:avLst/>
            </a:prstGeom>
          </p:spPr>
          <p:txBody>
            <a:bodyPr anchor="ctr" rtlCol="false" tIns="50800" lIns="50800" bIns="50800" rIns="50800"/>
            <a:lstStyle/>
            <a:p>
              <a:pPr algn="ctr">
                <a:lnSpc>
                  <a:spcPts val="3511"/>
                </a:lnSpc>
              </a:pPr>
              <a:r>
                <a:rPr lang="en-US" b="true" sz="2508" spc="501">
                  <a:solidFill>
                    <a:srgbClr val="10316B"/>
                  </a:solidFill>
                  <a:latin typeface="Inter Bold"/>
                  <a:ea typeface="Inter Bold"/>
                  <a:cs typeface="Inter Bold"/>
                  <a:sym typeface="Inter Bold"/>
                </a:rPr>
                <a:t>30 December, 2024</a:t>
              </a:r>
            </a:p>
          </p:txBody>
        </p:sp>
      </p:grpSp>
      <p:sp>
        <p:nvSpPr>
          <p:cNvPr name="Freeform 13" id="13"/>
          <p:cNvSpPr/>
          <p:nvPr/>
        </p:nvSpPr>
        <p:spPr>
          <a:xfrm flipH="false" flipV="false" rot="0">
            <a:off x="7839727" y="1436077"/>
            <a:ext cx="536683" cy="744117"/>
          </a:xfrm>
          <a:custGeom>
            <a:avLst/>
            <a:gdLst/>
            <a:ahLst/>
            <a:cxnLst/>
            <a:rect r="r" b="b" t="t" l="l"/>
            <a:pathLst>
              <a:path h="744117" w="536683">
                <a:moveTo>
                  <a:pt x="0" y="0"/>
                </a:moveTo>
                <a:lnTo>
                  <a:pt x="536683" y="0"/>
                </a:lnTo>
                <a:lnTo>
                  <a:pt x="536683" y="744117"/>
                </a:lnTo>
                <a:lnTo>
                  <a:pt x="0" y="7441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4" id="14"/>
          <p:cNvGrpSpPr/>
          <p:nvPr/>
        </p:nvGrpSpPr>
        <p:grpSpPr>
          <a:xfrm rot="0">
            <a:off x="15756603" y="7469799"/>
            <a:ext cx="405649" cy="405649"/>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7FF"/>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7" id="17"/>
          <p:cNvGrpSpPr/>
          <p:nvPr/>
        </p:nvGrpSpPr>
        <p:grpSpPr>
          <a:xfrm rot="0">
            <a:off x="16305127" y="7469799"/>
            <a:ext cx="405649" cy="405649"/>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20" id="20"/>
          <p:cNvSpPr txBox="true"/>
          <p:nvPr/>
        </p:nvSpPr>
        <p:spPr>
          <a:xfrm rot="0">
            <a:off x="7839727" y="2675494"/>
            <a:ext cx="9419573" cy="3400425"/>
          </a:xfrm>
          <a:prstGeom prst="rect">
            <a:avLst/>
          </a:prstGeom>
        </p:spPr>
        <p:txBody>
          <a:bodyPr anchor="t" rtlCol="false" tIns="0" lIns="0" bIns="0" rIns="0">
            <a:spAutoFit/>
          </a:bodyPr>
          <a:lstStyle/>
          <a:p>
            <a:pPr algn="l" marL="0" indent="0" lvl="0">
              <a:lnSpc>
                <a:spcPts val="13200"/>
              </a:lnSpc>
            </a:pPr>
            <a:r>
              <a:rPr lang="en-US" sz="12000" spc="600">
                <a:solidFill>
                  <a:srgbClr val="F2F7FF"/>
                </a:solidFill>
                <a:latin typeface="Archivo Black"/>
                <a:ea typeface="Archivo Black"/>
                <a:cs typeface="Archivo Black"/>
                <a:sym typeface="Archivo Black"/>
              </a:rPr>
              <a:t>THANK YOU</a:t>
            </a:r>
          </a:p>
        </p:txBody>
      </p:sp>
      <p:sp>
        <p:nvSpPr>
          <p:cNvPr name="TextBox 21" id="21"/>
          <p:cNvSpPr txBox="true"/>
          <p:nvPr/>
        </p:nvSpPr>
        <p:spPr>
          <a:xfrm rot="0">
            <a:off x="8519285" y="1831579"/>
            <a:ext cx="5405826" cy="348615"/>
          </a:xfrm>
          <a:prstGeom prst="rect">
            <a:avLst/>
          </a:prstGeom>
        </p:spPr>
        <p:txBody>
          <a:bodyPr anchor="t" rtlCol="false" tIns="0" lIns="0" bIns="0" rIns="0">
            <a:spAutoFit/>
          </a:bodyPr>
          <a:lstStyle/>
          <a:p>
            <a:pPr algn="l">
              <a:lnSpc>
                <a:spcPts val="2760"/>
              </a:lnSpc>
              <a:spcBef>
                <a:spcPct val="0"/>
              </a:spcBef>
            </a:pPr>
            <a:r>
              <a:rPr lang="en-US" b="true" sz="2400" spc="480">
                <a:solidFill>
                  <a:srgbClr val="F2F7FF"/>
                </a:solidFill>
                <a:latin typeface="Inter Bold"/>
                <a:ea typeface="Inter Bold"/>
                <a:cs typeface="Inter Bold"/>
                <a:sym typeface="Inter Bold"/>
              </a:rPr>
              <a:t>VÕ PHÁT THÀNH</a:t>
            </a:r>
          </a:p>
        </p:txBody>
      </p:sp>
      <p:sp>
        <p:nvSpPr>
          <p:cNvPr name="TextBox 22" id="22"/>
          <p:cNvSpPr txBox="true"/>
          <p:nvPr/>
        </p:nvSpPr>
        <p:spPr>
          <a:xfrm rot="0">
            <a:off x="7839727" y="6243724"/>
            <a:ext cx="9419573" cy="679450"/>
          </a:xfrm>
          <a:prstGeom prst="rect">
            <a:avLst/>
          </a:prstGeom>
        </p:spPr>
        <p:txBody>
          <a:bodyPr anchor="t" rtlCol="false" tIns="0" lIns="0" bIns="0" rIns="0">
            <a:spAutoFit/>
          </a:bodyPr>
          <a:lstStyle/>
          <a:p>
            <a:pPr algn="l" marL="0" indent="0" lvl="0">
              <a:lnSpc>
                <a:spcPts val="5599"/>
              </a:lnSpc>
            </a:pPr>
            <a:r>
              <a:rPr lang="en-US" b="true" sz="3999" spc="399">
                <a:solidFill>
                  <a:srgbClr val="F2F7FF"/>
                </a:solidFill>
                <a:latin typeface="Roboto Bold"/>
                <a:ea typeface="Roboto Bold"/>
                <a:cs typeface="Roboto Bold"/>
                <a:sym typeface="Roboto Bold"/>
              </a:rPr>
              <a:t>FOR YOUR ATTENTION</a:t>
            </a:r>
          </a:p>
        </p:txBody>
      </p:sp>
      <p:grpSp>
        <p:nvGrpSpPr>
          <p:cNvPr name="Group 23" id="23"/>
          <p:cNvGrpSpPr/>
          <p:nvPr/>
        </p:nvGrpSpPr>
        <p:grpSpPr>
          <a:xfrm rot="0">
            <a:off x="16853651" y="7469799"/>
            <a:ext cx="405649" cy="40564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sp>
        <p:nvSpPr>
          <p:cNvPr name="Freeform 2" id="2"/>
          <p:cNvSpPr/>
          <p:nvPr/>
        </p:nvSpPr>
        <p:spPr>
          <a:xfrm flipH="false" flipV="false" rot="1836431">
            <a:off x="9510507" y="-2948369"/>
            <a:ext cx="14151252" cy="6839772"/>
          </a:xfrm>
          <a:custGeom>
            <a:avLst/>
            <a:gdLst/>
            <a:ahLst/>
            <a:cxnLst/>
            <a:rect r="r" b="b" t="t" l="l"/>
            <a:pathLst>
              <a:path h="6839772" w="14151252">
                <a:moveTo>
                  <a:pt x="0" y="0"/>
                </a:moveTo>
                <a:lnTo>
                  <a:pt x="14151251" y="0"/>
                </a:lnTo>
                <a:lnTo>
                  <a:pt x="14151251" y="6839772"/>
                </a:lnTo>
                <a:lnTo>
                  <a:pt x="0" y="68397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4056271"/>
            <a:ext cx="18288000" cy="6230729"/>
            <a:chOff x="0" y="0"/>
            <a:chExt cx="2833290" cy="965303"/>
          </a:xfrm>
        </p:grpSpPr>
        <p:sp>
          <p:nvSpPr>
            <p:cNvPr name="Freeform 4" id="4"/>
            <p:cNvSpPr/>
            <p:nvPr/>
          </p:nvSpPr>
          <p:spPr>
            <a:xfrm flipH="false" flipV="false" rot="0">
              <a:off x="0" y="0"/>
              <a:ext cx="2833290" cy="965303"/>
            </a:xfrm>
            <a:custGeom>
              <a:avLst/>
              <a:gdLst/>
              <a:ahLst/>
              <a:cxnLst/>
              <a:rect r="r" b="b" t="t" l="l"/>
              <a:pathLst>
                <a:path h="965303" w="2833290">
                  <a:moveTo>
                    <a:pt x="0" y="0"/>
                  </a:moveTo>
                  <a:lnTo>
                    <a:pt x="2833290" y="0"/>
                  </a:lnTo>
                  <a:lnTo>
                    <a:pt x="2833290" y="965303"/>
                  </a:lnTo>
                  <a:lnTo>
                    <a:pt x="0" y="965303"/>
                  </a:lnTo>
                  <a:close/>
                </a:path>
              </a:pathLst>
            </a:custGeom>
            <a:blipFill>
              <a:blip r:embed="rId4"/>
              <a:stretch>
                <a:fillRect l="0" t="-15306" r="0" b="-15306"/>
              </a:stretch>
            </a:blipFill>
          </p:spPr>
        </p:sp>
      </p:grpSp>
      <p:grpSp>
        <p:nvGrpSpPr>
          <p:cNvPr name="Group 5" id="5"/>
          <p:cNvGrpSpPr/>
          <p:nvPr/>
        </p:nvGrpSpPr>
        <p:grpSpPr>
          <a:xfrm rot="0">
            <a:off x="9144000" y="778428"/>
            <a:ext cx="8428173" cy="10503256"/>
            <a:chOff x="0" y="0"/>
            <a:chExt cx="2219766" cy="2766290"/>
          </a:xfrm>
        </p:grpSpPr>
        <p:sp>
          <p:nvSpPr>
            <p:cNvPr name="Freeform 6" id="6"/>
            <p:cNvSpPr/>
            <p:nvPr/>
          </p:nvSpPr>
          <p:spPr>
            <a:xfrm flipH="false" flipV="false" rot="0">
              <a:off x="0" y="0"/>
              <a:ext cx="2219766" cy="2766290"/>
            </a:xfrm>
            <a:custGeom>
              <a:avLst/>
              <a:gdLst/>
              <a:ahLst/>
              <a:cxnLst/>
              <a:rect r="r" b="b" t="t" l="l"/>
              <a:pathLst>
                <a:path h="2766290" w="2219766">
                  <a:moveTo>
                    <a:pt x="46847" y="0"/>
                  </a:moveTo>
                  <a:lnTo>
                    <a:pt x="2172918" y="0"/>
                  </a:lnTo>
                  <a:cubicBezTo>
                    <a:pt x="2198791" y="0"/>
                    <a:pt x="2219766" y="20974"/>
                    <a:pt x="2219766" y="46847"/>
                  </a:cubicBezTo>
                  <a:lnTo>
                    <a:pt x="2219766" y="2719442"/>
                  </a:lnTo>
                  <a:cubicBezTo>
                    <a:pt x="2219766" y="2745315"/>
                    <a:pt x="2198791" y="2766290"/>
                    <a:pt x="2172918" y="2766290"/>
                  </a:cubicBezTo>
                  <a:lnTo>
                    <a:pt x="46847" y="2766290"/>
                  </a:lnTo>
                  <a:cubicBezTo>
                    <a:pt x="20974" y="2766290"/>
                    <a:pt x="0" y="2745315"/>
                    <a:pt x="0" y="2719442"/>
                  </a:cubicBezTo>
                  <a:lnTo>
                    <a:pt x="0" y="46847"/>
                  </a:lnTo>
                  <a:cubicBezTo>
                    <a:pt x="0" y="20974"/>
                    <a:pt x="20974" y="0"/>
                    <a:pt x="46847" y="0"/>
                  </a:cubicBezTo>
                  <a:close/>
                </a:path>
              </a:pathLst>
            </a:custGeom>
            <a:solidFill>
              <a:srgbClr val="10316B"/>
            </a:solidFill>
          </p:spPr>
        </p:sp>
        <p:sp>
          <p:nvSpPr>
            <p:cNvPr name="TextBox 7" id="7"/>
            <p:cNvSpPr txBox="true"/>
            <p:nvPr/>
          </p:nvSpPr>
          <p:spPr>
            <a:xfrm>
              <a:off x="0" y="-47625"/>
              <a:ext cx="2219766" cy="2813915"/>
            </a:xfrm>
            <a:prstGeom prst="rect">
              <a:avLst/>
            </a:prstGeom>
          </p:spPr>
          <p:txBody>
            <a:bodyPr anchor="ctr" rtlCol="false" tIns="50800" lIns="50800" bIns="50800" rIns="50800"/>
            <a:lstStyle/>
            <a:p>
              <a:pPr algn="ctr">
                <a:lnSpc>
                  <a:spcPts val="3511"/>
                </a:lnSpc>
              </a:pPr>
            </a:p>
          </p:txBody>
        </p:sp>
      </p:grpSp>
      <p:sp>
        <p:nvSpPr>
          <p:cNvPr name="TextBox 8" id="8"/>
          <p:cNvSpPr txBox="true"/>
          <p:nvPr/>
        </p:nvSpPr>
        <p:spPr>
          <a:xfrm rot="0">
            <a:off x="715827" y="835578"/>
            <a:ext cx="8039236" cy="2946400"/>
          </a:xfrm>
          <a:prstGeom prst="rect">
            <a:avLst/>
          </a:prstGeom>
        </p:spPr>
        <p:txBody>
          <a:bodyPr anchor="t" rtlCol="false" tIns="0" lIns="0" bIns="0" rIns="0">
            <a:spAutoFit/>
          </a:bodyPr>
          <a:lstStyle/>
          <a:p>
            <a:pPr algn="l" marL="0" indent="0" lvl="0">
              <a:lnSpc>
                <a:spcPts val="7699"/>
              </a:lnSpc>
            </a:pPr>
            <a:r>
              <a:rPr lang="en-US" b="true" sz="6999" spc="349">
                <a:solidFill>
                  <a:srgbClr val="10316B"/>
                </a:solidFill>
                <a:latin typeface="Public Sans Bold"/>
                <a:ea typeface="Public Sans Bold"/>
                <a:cs typeface="Public Sans Bold"/>
                <a:sym typeface="Public Sans Bold"/>
              </a:rPr>
              <a:t>CÁC VẤN ĐỀ ĐƯỢC ĐẶC RA Ở TUẦN TRƯỚC</a:t>
            </a:r>
          </a:p>
        </p:txBody>
      </p:sp>
      <p:sp>
        <p:nvSpPr>
          <p:cNvPr name="TextBox 9" id="9"/>
          <p:cNvSpPr txBox="true"/>
          <p:nvPr/>
        </p:nvSpPr>
        <p:spPr>
          <a:xfrm rot="0">
            <a:off x="9586715" y="1813287"/>
            <a:ext cx="7629305" cy="482336"/>
          </a:xfrm>
          <a:prstGeom prst="rect">
            <a:avLst/>
          </a:prstGeom>
        </p:spPr>
        <p:txBody>
          <a:bodyPr anchor="t" rtlCol="false" tIns="0" lIns="0" bIns="0" rIns="0">
            <a:spAutoFit/>
          </a:bodyPr>
          <a:lstStyle/>
          <a:p>
            <a:pPr algn="l">
              <a:lnSpc>
                <a:spcPts val="3864"/>
              </a:lnSpc>
            </a:pPr>
            <a:r>
              <a:rPr lang="en-US" b="true" sz="2760" spc="276">
                <a:solidFill>
                  <a:srgbClr val="F2F7FF"/>
                </a:solidFill>
                <a:latin typeface="Roboto Bold"/>
                <a:ea typeface="Roboto Bold"/>
                <a:cs typeface="Roboto Bold"/>
                <a:sym typeface="Roboto Bold"/>
              </a:rPr>
              <a:t>1. TÌM HIỂU TỔNG THỂ CP-ABE</a:t>
            </a:r>
          </a:p>
        </p:txBody>
      </p:sp>
      <p:sp>
        <p:nvSpPr>
          <p:cNvPr name="TextBox 10" id="10"/>
          <p:cNvSpPr txBox="true"/>
          <p:nvPr/>
        </p:nvSpPr>
        <p:spPr>
          <a:xfrm rot="0">
            <a:off x="9586715" y="3329158"/>
            <a:ext cx="7629305" cy="482336"/>
          </a:xfrm>
          <a:prstGeom prst="rect">
            <a:avLst/>
          </a:prstGeom>
        </p:spPr>
        <p:txBody>
          <a:bodyPr anchor="t" rtlCol="false" tIns="0" lIns="0" bIns="0" rIns="0">
            <a:spAutoFit/>
          </a:bodyPr>
          <a:lstStyle/>
          <a:p>
            <a:pPr algn="l" marL="0" indent="0" lvl="0">
              <a:lnSpc>
                <a:spcPts val="3864"/>
              </a:lnSpc>
            </a:pPr>
            <a:r>
              <a:rPr lang="en-US" b="true" sz="2760" spc="276">
                <a:solidFill>
                  <a:srgbClr val="F2F7FF"/>
                </a:solidFill>
                <a:latin typeface="Roboto Bold"/>
                <a:ea typeface="Roboto Bold"/>
                <a:cs typeface="Roboto Bold"/>
                <a:sym typeface="Roboto Bold"/>
              </a:rPr>
              <a:t>2. CHI TIẾT THÀNH PHẦN</a:t>
            </a:r>
          </a:p>
        </p:txBody>
      </p:sp>
      <p:sp>
        <p:nvSpPr>
          <p:cNvPr name="TextBox 11" id="11"/>
          <p:cNvSpPr txBox="true"/>
          <p:nvPr/>
        </p:nvSpPr>
        <p:spPr>
          <a:xfrm rot="0">
            <a:off x="9586715" y="4845030"/>
            <a:ext cx="7629305" cy="482336"/>
          </a:xfrm>
          <a:prstGeom prst="rect">
            <a:avLst/>
          </a:prstGeom>
        </p:spPr>
        <p:txBody>
          <a:bodyPr anchor="t" rtlCol="false" tIns="0" lIns="0" bIns="0" rIns="0">
            <a:spAutoFit/>
          </a:bodyPr>
          <a:lstStyle/>
          <a:p>
            <a:pPr algn="l" marL="0" indent="0" lvl="0">
              <a:lnSpc>
                <a:spcPts val="3864"/>
              </a:lnSpc>
            </a:pPr>
            <a:r>
              <a:rPr lang="en-US" b="true" sz="2760" spc="276">
                <a:solidFill>
                  <a:srgbClr val="F2F7FF"/>
                </a:solidFill>
                <a:latin typeface="Roboto Bold"/>
                <a:ea typeface="Roboto Bold"/>
                <a:cs typeface="Roboto Bold"/>
                <a:sym typeface="Roboto Bold"/>
              </a:rPr>
              <a:t>3. ỨNG DỤNG</a:t>
            </a:r>
          </a:p>
        </p:txBody>
      </p:sp>
      <p:sp>
        <p:nvSpPr>
          <p:cNvPr name="TextBox 12" id="12"/>
          <p:cNvSpPr txBox="true"/>
          <p:nvPr/>
        </p:nvSpPr>
        <p:spPr>
          <a:xfrm rot="0">
            <a:off x="9586715" y="6360902"/>
            <a:ext cx="7629305" cy="482336"/>
          </a:xfrm>
          <a:prstGeom prst="rect">
            <a:avLst/>
          </a:prstGeom>
        </p:spPr>
        <p:txBody>
          <a:bodyPr anchor="t" rtlCol="false" tIns="0" lIns="0" bIns="0" rIns="0">
            <a:spAutoFit/>
          </a:bodyPr>
          <a:lstStyle/>
          <a:p>
            <a:pPr algn="l" marL="0" indent="0" lvl="0">
              <a:lnSpc>
                <a:spcPts val="3864"/>
              </a:lnSpc>
            </a:pPr>
            <a:r>
              <a:rPr lang="en-US" b="true" sz="2760" spc="276">
                <a:solidFill>
                  <a:srgbClr val="F2F7FF"/>
                </a:solidFill>
                <a:latin typeface="Roboto Bold"/>
                <a:ea typeface="Roboto Bold"/>
                <a:cs typeface="Roboto Bold"/>
                <a:sym typeface="Roboto Bold"/>
              </a:rPr>
              <a:t>4. HẠN CHẾ</a:t>
            </a:r>
          </a:p>
        </p:txBody>
      </p:sp>
      <p:sp>
        <p:nvSpPr>
          <p:cNvPr name="TextBox 13" id="13"/>
          <p:cNvSpPr txBox="true"/>
          <p:nvPr/>
        </p:nvSpPr>
        <p:spPr>
          <a:xfrm rot="0">
            <a:off x="9586715" y="7876773"/>
            <a:ext cx="7629305" cy="968111"/>
          </a:xfrm>
          <a:prstGeom prst="rect">
            <a:avLst/>
          </a:prstGeom>
        </p:spPr>
        <p:txBody>
          <a:bodyPr anchor="t" rtlCol="false" tIns="0" lIns="0" bIns="0" rIns="0">
            <a:spAutoFit/>
          </a:bodyPr>
          <a:lstStyle/>
          <a:p>
            <a:pPr algn="l" marL="0" indent="0" lvl="0">
              <a:lnSpc>
                <a:spcPts val="3864"/>
              </a:lnSpc>
            </a:pPr>
            <a:r>
              <a:rPr lang="en-US" b="true" sz="2760" spc="276">
                <a:solidFill>
                  <a:srgbClr val="F2F7FF"/>
                </a:solidFill>
                <a:latin typeface="Roboto Bold"/>
                <a:ea typeface="Roboto Bold"/>
                <a:cs typeface="Roboto Bold"/>
                <a:sym typeface="Roboto Bold"/>
              </a:rPr>
              <a:t>5. LÀM SAO ĐỂ ÁP DỤNG THƯ VIỆN RELIC VÀO CP-ABE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grpSp>
        <p:nvGrpSpPr>
          <p:cNvPr name="Group 2" id="2"/>
          <p:cNvGrpSpPr/>
          <p:nvPr/>
        </p:nvGrpSpPr>
        <p:grpSpPr>
          <a:xfrm rot="0">
            <a:off x="15799786" y="1400808"/>
            <a:ext cx="405649" cy="40564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316B"/>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5" id="5"/>
          <p:cNvGrpSpPr/>
          <p:nvPr/>
        </p:nvGrpSpPr>
        <p:grpSpPr>
          <a:xfrm rot="0">
            <a:off x="16348310" y="1400808"/>
            <a:ext cx="405649" cy="4056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8" id="8"/>
          <p:cNvGrpSpPr/>
          <p:nvPr/>
        </p:nvGrpSpPr>
        <p:grpSpPr>
          <a:xfrm rot="0">
            <a:off x="16896834" y="1400808"/>
            <a:ext cx="405649" cy="4056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Freeform 11" id="11"/>
          <p:cNvSpPr/>
          <p:nvPr/>
        </p:nvSpPr>
        <p:spPr>
          <a:xfrm flipH="false" flipV="false" rot="4184314">
            <a:off x="-4239799" y="2302306"/>
            <a:ext cx="11756667" cy="5682389"/>
          </a:xfrm>
          <a:custGeom>
            <a:avLst/>
            <a:gdLst/>
            <a:ahLst/>
            <a:cxnLst/>
            <a:rect r="r" b="b" t="t" l="l"/>
            <a:pathLst>
              <a:path h="5682389" w="11756667">
                <a:moveTo>
                  <a:pt x="0" y="0"/>
                </a:moveTo>
                <a:lnTo>
                  <a:pt x="11756667" y="0"/>
                </a:lnTo>
                <a:lnTo>
                  <a:pt x="11756667" y="5682388"/>
                </a:lnTo>
                <a:lnTo>
                  <a:pt x="0" y="568238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0" y="3016255"/>
            <a:ext cx="18288000" cy="3669914"/>
            <a:chOff x="0" y="0"/>
            <a:chExt cx="2833290" cy="568566"/>
          </a:xfrm>
        </p:grpSpPr>
        <p:sp>
          <p:nvSpPr>
            <p:cNvPr name="Freeform 13" id="13"/>
            <p:cNvSpPr/>
            <p:nvPr/>
          </p:nvSpPr>
          <p:spPr>
            <a:xfrm flipH="false" flipV="false" rot="0">
              <a:off x="0" y="0"/>
              <a:ext cx="2833290" cy="568566"/>
            </a:xfrm>
            <a:custGeom>
              <a:avLst/>
              <a:gdLst/>
              <a:ahLst/>
              <a:cxnLst/>
              <a:rect r="r" b="b" t="t" l="l"/>
              <a:pathLst>
                <a:path h="568566" w="2833290">
                  <a:moveTo>
                    <a:pt x="0" y="0"/>
                  </a:moveTo>
                  <a:lnTo>
                    <a:pt x="2833290" y="0"/>
                  </a:lnTo>
                  <a:lnTo>
                    <a:pt x="2833290" y="568566"/>
                  </a:lnTo>
                  <a:lnTo>
                    <a:pt x="0" y="568566"/>
                  </a:lnTo>
                  <a:close/>
                </a:path>
              </a:pathLst>
            </a:custGeom>
            <a:blipFill>
              <a:blip r:embed="rId4"/>
              <a:stretch>
                <a:fillRect l="0" t="-65767" r="0" b="-166862"/>
              </a:stretch>
            </a:blipFill>
          </p:spPr>
        </p:sp>
      </p:grpSp>
      <p:sp>
        <p:nvSpPr>
          <p:cNvPr name="TextBox 14" id="14"/>
          <p:cNvSpPr txBox="true"/>
          <p:nvPr/>
        </p:nvSpPr>
        <p:spPr>
          <a:xfrm rot="0">
            <a:off x="985517" y="644783"/>
            <a:ext cx="14671394" cy="1003300"/>
          </a:xfrm>
          <a:prstGeom prst="rect">
            <a:avLst/>
          </a:prstGeom>
        </p:spPr>
        <p:txBody>
          <a:bodyPr anchor="t" rtlCol="false" tIns="0" lIns="0" bIns="0" rIns="0">
            <a:spAutoFit/>
          </a:bodyPr>
          <a:lstStyle/>
          <a:p>
            <a:pPr algn="l">
              <a:lnSpc>
                <a:spcPts val="7699"/>
              </a:lnSpc>
            </a:pPr>
            <a:r>
              <a:rPr lang="en-US" b="true" sz="6999" spc="349">
                <a:solidFill>
                  <a:srgbClr val="10316B"/>
                </a:solidFill>
                <a:latin typeface="Roboto Bold"/>
                <a:ea typeface="Roboto Bold"/>
                <a:cs typeface="Roboto Bold"/>
                <a:sym typeface="Roboto Bold"/>
              </a:rPr>
              <a:t>1. TỔNG THỂ CP-ABE</a:t>
            </a:r>
          </a:p>
        </p:txBody>
      </p:sp>
      <p:sp>
        <p:nvSpPr>
          <p:cNvPr name="TextBox 15" id="15"/>
          <p:cNvSpPr txBox="true"/>
          <p:nvPr/>
        </p:nvSpPr>
        <p:spPr>
          <a:xfrm rot="0">
            <a:off x="5521822" y="7044690"/>
            <a:ext cx="11780661" cy="2585085"/>
          </a:xfrm>
          <a:prstGeom prst="rect">
            <a:avLst/>
          </a:prstGeom>
        </p:spPr>
        <p:txBody>
          <a:bodyPr anchor="t" rtlCol="false" tIns="0" lIns="0" bIns="0" rIns="0">
            <a:spAutoFit/>
          </a:bodyPr>
          <a:lstStyle/>
          <a:p>
            <a:pPr algn="l">
              <a:lnSpc>
                <a:spcPts val="2940"/>
              </a:lnSpc>
            </a:pPr>
            <a:r>
              <a:rPr lang="en-US" sz="2100" spc="420">
                <a:solidFill>
                  <a:srgbClr val="000000"/>
                </a:solidFill>
                <a:latin typeface="Inter"/>
                <a:ea typeface="Inter"/>
                <a:cs typeface="Inter"/>
                <a:sym typeface="Inter"/>
              </a:rPr>
              <a:t>Trong CP-ABE, chính sách truy cập được nhúng vào bản mã, khóa bí mật của người dùng được liên kết với các thuộc tính. Người dùng có thể giải mã bản mã nếu các thuộc tính của họ thỏa mãn chính sách truy cập. CP-ABE thường được sử dụng trong các ứng dụng như chia sẻ dữ liệu trên đám mây, nơi người gửi dữ liệu muốn kiểm soát ai có thể truy cập dữ liệu của họ</a:t>
            </a:r>
          </a:p>
          <a:p>
            <a:pPr algn="l">
              <a:lnSpc>
                <a:spcPts val="2940"/>
              </a:lnSpc>
            </a:pPr>
          </a:p>
        </p:txBody>
      </p:sp>
      <p:grpSp>
        <p:nvGrpSpPr>
          <p:cNvPr name="Group 16" id="16"/>
          <p:cNvGrpSpPr/>
          <p:nvPr/>
        </p:nvGrpSpPr>
        <p:grpSpPr>
          <a:xfrm rot="0">
            <a:off x="985517" y="7082790"/>
            <a:ext cx="4160567" cy="1927994"/>
            <a:chOff x="0" y="0"/>
            <a:chExt cx="1095787" cy="507784"/>
          </a:xfrm>
        </p:grpSpPr>
        <p:sp>
          <p:nvSpPr>
            <p:cNvPr name="Freeform 17" id="17"/>
            <p:cNvSpPr/>
            <p:nvPr/>
          </p:nvSpPr>
          <p:spPr>
            <a:xfrm flipH="false" flipV="false" rot="0">
              <a:off x="0" y="0"/>
              <a:ext cx="1095787" cy="507784"/>
            </a:xfrm>
            <a:custGeom>
              <a:avLst/>
              <a:gdLst/>
              <a:ahLst/>
              <a:cxnLst/>
              <a:rect r="r" b="b" t="t" l="l"/>
              <a:pathLst>
                <a:path h="507784" w="1095787">
                  <a:moveTo>
                    <a:pt x="26051" y="0"/>
                  </a:moveTo>
                  <a:lnTo>
                    <a:pt x="1069736" y="0"/>
                  </a:lnTo>
                  <a:cubicBezTo>
                    <a:pt x="1084124" y="0"/>
                    <a:pt x="1095787" y="11663"/>
                    <a:pt x="1095787" y="26051"/>
                  </a:cubicBezTo>
                  <a:lnTo>
                    <a:pt x="1095787" y="481733"/>
                  </a:lnTo>
                  <a:cubicBezTo>
                    <a:pt x="1095787" y="488642"/>
                    <a:pt x="1093042" y="495269"/>
                    <a:pt x="1088157" y="500154"/>
                  </a:cubicBezTo>
                  <a:cubicBezTo>
                    <a:pt x="1083271" y="505040"/>
                    <a:pt x="1076645" y="507784"/>
                    <a:pt x="1069736" y="507784"/>
                  </a:cubicBezTo>
                  <a:lnTo>
                    <a:pt x="26051" y="507784"/>
                  </a:lnTo>
                  <a:cubicBezTo>
                    <a:pt x="11663" y="507784"/>
                    <a:pt x="0" y="496121"/>
                    <a:pt x="0" y="481733"/>
                  </a:cubicBezTo>
                  <a:lnTo>
                    <a:pt x="0" y="26051"/>
                  </a:lnTo>
                  <a:cubicBezTo>
                    <a:pt x="0" y="19142"/>
                    <a:pt x="2745" y="12516"/>
                    <a:pt x="7630" y="7630"/>
                  </a:cubicBezTo>
                  <a:cubicBezTo>
                    <a:pt x="12516" y="2745"/>
                    <a:pt x="19142" y="0"/>
                    <a:pt x="26051" y="0"/>
                  </a:cubicBezTo>
                  <a:close/>
                </a:path>
              </a:pathLst>
            </a:custGeom>
            <a:solidFill>
              <a:srgbClr val="10316B"/>
            </a:solidFill>
          </p:spPr>
        </p:sp>
        <p:sp>
          <p:nvSpPr>
            <p:cNvPr name="TextBox 18" id="18"/>
            <p:cNvSpPr txBox="true"/>
            <p:nvPr/>
          </p:nvSpPr>
          <p:spPr>
            <a:xfrm>
              <a:off x="0" y="-47625"/>
              <a:ext cx="1095787" cy="555409"/>
            </a:xfrm>
            <a:prstGeom prst="rect">
              <a:avLst/>
            </a:prstGeom>
          </p:spPr>
          <p:txBody>
            <a:bodyPr anchor="ctr" rtlCol="false" tIns="50800" lIns="50800" bIns="50800" rIns="50800"/>
            <a:lstStyle/>
            <a:p>
              <a:pPr algn="ctr">
                <a:lnSpc>
                  <a:spcPts val="3511"/>
                </a:lnSpc>
              </a:pPr>
              <a:r>
                <a:rPr lang="en-US" b="true" sz="2508" spc="501">
                  <a:solidFill>
                    <a:srgbClr val="FFFFFF"/>
                  </a:solidFill>
                  <a:latin typeface="Inter Bold"/>
                  <a:ea typeface="Inter Bold"/>
                  <a:cs typeface="Inter Bold"/>
                  <a:sym typeface="Inter Bold"/>
                </a:rPr>
                <a:t>CP-ABE (Ciphertext-Policy Attribute-Based Encryption): </a:t>
              </a:r>
            </a:p>
          </p:txBody>
        </p:sp>
      </p:grpSp>
    </p:spTree>
  </p:cSld>
  <p:clrMapOvr>
    <a:masterClrMapping/>
  </p:clrMapOvr>
</p:sld>
</file>

<file path=ppt/slides/slide4.xml><?xml version="1.0" encoding="utf-8"?>
<p:sld xmlns:p="http://schemas.openxmlformats.org/presentationml/2006/main" xmlns:a="http://schemas.openxmlformats.org/drawingml/2006/main">
  <p:cSld>
    <p:bg>
      <p:bgPr>
        <a:solidFill>
          <a:srgbClr val="F2F7FF"/>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086576"/>
            <a:chOff x="0" y="0"/>
            <a:chExt cx="4816593" cy="812925"/>
          </a:xfrm>
        </p:grpSpPr>
        <p:sp>
          <p:nvSpPr>
            <p:cNvPr name="Freeform 3" id="3"/>
            <p:cNvSpPr/>
            <p:nvPr/>
          </p:nvSpPr>
          <p:spPr>
            <a:xfrm flipH="false" flipV="false" rot="0">
              <a:off x="0" y="0"/>
              <a:ext cx="4816592" cy="812925"/>
            </a:xfrm>
            <a:custGeom>
              <a:avLst/>
              <a:gdLst/>
              <a:ahLst/>
              <a:cxnLst/>
              <a:rect r="r" b="b" t="t" l="l"/>
              <a:pathLst>
                <a:path h="812925" w="4816592">
                  <a:moveTo>
                    <a:pt x="0" y="0"/>
                  </a:moveTo>
                  <a:lnTo>
                    <a:pt x="4816592" y="0"/>
                  </a:lnTo>
                  <a:lnTo>
                    <a:pt x="4816592" y="812925"/>
                  </a:lnTo>
                  <a:lnTo>
                    <a:pt x="0" y="812925"/>
                  </a:lnTo>
                  <a:close/>
                </a:path>
              </a:pathLst>
            </a:custGeom>
            <a:solidFill>
              <a:srgbClr val="10316B"/>
            </a:solidFill>
          </p:spPr>
        </p:sp>
        <p:sp>
          <p:nvSpPr>
            <p:cNvPr name="TextBox 4" id="4"/>
            <p:cNvSpPr txBox="true"/>
            <p:nvPr/>
          </p:nvSpPr>
          <p:spPr>
            <a:xfrm>
              <a:off x="0" y="-47625"/>
              <a:ext cx="4816593" cy="860550"/>
            </a:xfrm>
            <a:prstGeom prst="rect">
              <a:avLst/>
            </a:prstGeom>
          </p:spPr>
          <p:txBody>
            <a:bodyPr anchor="ctr" rtlCol="false" tIns="50800" lIns="50800" bIns="50800" rIns="50800"/>
            <a:lstStyle/>
            <a:p>
              <a:pPr algn="ctr">
                <a:lnSpc>
                  <a:spcPts val="3511"/>
                </a:lnSpc>
              </a:pPr>
            </a:p>
          </p:txBody>
        </p:sp>
      </p:grpSp>
      <p:sp>
        <p:nvSpPr>
          <p:cNvPr name="TextBox 5" id="5"/>
          <p:cNvSpPr txBox="true"/>
          <p:nvPr/>
        </p:nvSpPr>
        <p:spPr>
          <a:xfrm rot="0">
            <a:off x="2816123" y="584438"/>
            <a:ext cx="14486360" cy="1003300"/>
          </a:xfrm>
          <a:prstGeom prst="rect">
            <a:avLst/>
          </a:prstGeom>
        </p:spPr>
        <p:txBody>
          <a:bodyPr anchor="t" rtlCol="false" tIns="0" lIns="0" bIns="0" rIns="0">
            <a:spAutoFit/>
          </a:bodyPr>
          <a:lstStyle/>
          <a:p>
            <a:pPr algn="r" marL="0" indent="0" lvl="0">
              <a:lnSpc>
                <a:spcPts val="7699"/>
              </a:lnSpc>
            </a:pPr>
            <a:r>
              <a:rPr lang="en-US" b="true" sz="6999" spc="349">
                <a:solidFill>
                  <a:srgbClr val="F2F7FF"/>
                </a:solidFill>
                <a:latin typeface="Roboto Bold"/>
                <a:ea typeface="Roboto Bold"/>
                <a:cs typeface="Roboto Bold"/>
                <a:sym typeface="Roboto Bold"/>
              </a:rPr>
              <a:t>2. CHI TIẾT CÁC THÀNH PHẦN</a:t>
            </a:r>
          </a:p>
        </p:txBody>
      </p:sp>
      <p:grpSp>
        <p:nvGrpSpPr>
          <p:cNvPr name="Group 6" id="6"/>
          <p:cNvGrpSpPr/>
          <p:nvPr/>
        </p:nvGrpSpPr>
        <p:grpSpPr>
          <a:xfrm rot="0">
            <a:off x="985517" y="1340464"/>
            <a:ext cx="405649" cy="40564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7FF"/>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9" id="9"/>
          <p:cNvGrpSpPr/>
          <p:nvPr/>
        </p:nvGrpSpPr>
        <p:grpSpPr>
          <a:xfrm rot="0">
            <a:off x="1534041" y="1340464"/>
            <a:ext cx="405649" cy="40564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1" id="11"/>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12" id="12"/>
          <p:cNvSpPr txBox="true"/>
          <p:nvPr/>
        </p:nvSpPr>
        <p:spPr>
          <a:xfrm rot="0">
            <a:off x="3117157" y="6453534"/>
            <a:ext cx="5981929" cy="871080"/>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Các quy tắc xác định ai có quyền truy cập dữ liệu, được biểu diễn bằng các biểu thức logic kết hợp các thuộc tính</a:t>
            </a:r>
          </a:p>
        </p:txBody>
      </p:sp>
      <p:sp>
        <p:nvSpPr>
          <p:cNvPr name="TextBox 13" id="13"/>
          <p:cNvSpPr txBox="true"/>
          <p:nvPr/>
        </p:nvSpPr>
        <p:spPr>
          <a:xfrm rot="0">
            <a:off x="3117157" y="5511485"/>
            <a:ext cx="5981929" cy="886366"/>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CHÍNH SÁCH TRUY CẬP (ACCESS POLICY)</a:t>
            </a:r>
          </a:p>
        </p:txBody>
      </p:sp>
      <p:grpSp>
        <p:nvGrpSpPr>
          <p:cNvPr name="Group 14" id="14"/>
          <p:cNvGrpSpPr/>
          <p:nvPr/>
        </p:nvGrpSpPr>
        <p:grpSpPr>
          <a:xfrm rot="0">
            <a:off x="2488214" y="5590211"/>
            <a:ext cx="339563" cy="33956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17" id="17"/>
          <p:cNvSpPr txBox="true"/>
          <p:nvPr/>
        </p:nvSpPr>
        <p:spPr>
          <a:xfrm rot="0">
            <a:off x="10324619" y="6453534"/>
            <a:ext cx="5981929" cy="871080"/>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otổ chức chịu trách nhiệm quản lý và cấp các thuộc tính cho người dùng</a:t>
            </a:r>
          </a:p>
          <a:p>
            <a:pPr algn="l">
              <a:lnSpc>
                <a:spcPts val="2343"/>
              </a:lnSpc>
            </a:pPr>
          </a:p>
        </p:txBody>
      </p:sp>
      <p:sp>
        <p:nvSpPr>
          <p:cNvPr name="TextBox 18" id="18"/>
          <p:cNvSpPr txBox="true"/>
          <p:nvPr/>
        </p:nvSpPr>
        <p:spPr>
          <a:xfrm rot="0">
            <a:off x="10324619" y="5511485"/>
            <a:ext cx="5981929" cy="886366"/>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CƠ QUAN CẤP THUỘC TÍNH (ATTRIBUTE AUTHORITY - AA)</a:t>
            </a:r>
          </a:p>
        </p:txBody>
      </p:sp>
      <p:grpSp>
        <p:nvGrpSpPr>
          <p:cNvPr name="Group 19" id="19"/>
          <p:cNvGrpSpPr/>
          <p:nvPr/>
        </p:nvGrpSpPr>
        <p:grpSpPr>
          <a:xfrm rot="0">
            <a:off x="9695676" y="5590211"/>
            <a:ext cx="339563" cy="33956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22" id="22"/>
          <p:cNvGrpSpPr/>
          <p:nvPr/>
        </p:nvGrpSpPr>
        <p:grpSpPr>
          <a:xfrm rot="0">
            <a:off x="2082565" y="1340464"/>
            <a:ext cx="405649" cy="405649"/>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25" id="25"/>
          <p:cNvGrpSpPr/>
          <p:nvPr/>
        </p:nvGrpSpPr>
        <p:grpSpPr>
          <a:xfrm rot="0">
            <a:off x="2488214" y="3715226"/>
            <a:ext cx="6610872" cy="1039717"/>
            <a:chOff x="0" y="0"/>
            <a:chExt cx="8814495" cy="1386289"/>
          </a:xfrm>
        </p:grpSpPr>
        <p:grpSp>
          <p:nvGrpSpPr>
            <p:cNvPr name="Group 26" id="26"/>
            <p:cNvGrpSpPr/>
            <p:nvPr/>
          </p:nvGrpSpPr>
          <p:grpSpPr>
            <a:xfrm rot="0">
              <a:off x="0" y="57536"/>
              <a:ext cx="452750" cy="45275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29" id="29"/>
            <p:cNvSpPr txBox="true"/>
            <p:nvPr/>
          </p:nvSpPr>
          <p:spPr>
            <a:xfrm rot="0">
              <a:off x="838590" y="627720"/>
              <a:ext cx="7975905" cy="758569"/>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Các đặc điểm hoặc vai trò của người dùng hoặc dữ liệu</a:t>
              </a:r>
            </a:p>
          </p:txBody>
        </p:sp>
        <p:sp>
          <p:nvSpPr>
            <p:cNvPr name="TextBox 30" id="30"/>
            <p:cNvSpPr txBox="true"/>
            <p:nvPr/>
          </p:nvSpPr>
          <p:spPr>
            <a:xfrm rot="0">
              <a:off x="838590" y="-57150"/>
              <a:ext cx="7975905" cy="567437"/>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THUỘC TÍNH (ATTRIBUTES)</a:t>
              </a:r>
            </a:p>
          </p:txBody>
        </p:sp>
      </p:grpSp>
      <p:grpSp>
        <p:nvGrpSpPr>
          <p:cNvPr name="Group 31" id="31"/>
          <p:cNvGrpSpPr/>
          <p:nvPr/>
        </p:nvGrpSpPr>
        <p:grpSpPr>
          <a:xfrm rot="0">
            <a:off x="9695676" y="3715226"/>
            <a:ext cx="6610872" cy="744707"/>
            <a:chOff x="0" y="0"/>
            <a:chExt cx="8814495" cy="992943"/>
          </a:xfrm>
        </p:grpSpPr>
        <p:grpSp>
          <p:nvGrpSpPr>
            <p:cNvPr name="Group 32" id="32"/>
            <p:cNvGrpSpPr/>
            <p:nvPr/>
          </p:nvGrpSpPr>
          <p:grpSpPr>
            <a:xfrm rot="0">
              <a:off x="0" y="57536"/>
              <a:ext cx="452750" cy="45275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34" id="34"/>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TextBox 35" id="35"/>
            <p:cNvSpPr txBox="true"/>
            <p:nvPr/>
          </p:nvSpPr>
          <p:spPr>
            <a:xfrm rot="0">
              <a:off x="838590" y="627720"/>
              <a:ext cx="7975905" cy="365223"/>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Được sử dụng để mã hóa dữ liệu</a:t>
              </a:r>
            </a:p>
          </p:txBody>
        </p:sp>
        <p:sp>
          <p:nvSpPr>
            <p:cNvPr name="TextBox 36" id="36"/>
            <p:cNvSpPr txBox="true"/>
            <p:nvPr/>
          </p:nvSpPr>
          <p:spPr>
            <a:xfrm rot="0">
              <a:off x="838590" y="-57150"/>
              <a:ext cx="7975905" cy="567437"/>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KHÓA CÔNG KHAI (PUBLIC KEY)</a:t>
              </a:r>
            </a:p>
          </p:txBody>
        </p:sp>
      </p:grpSp>
      <p:grpSp>
        <p:nvGrpSpPr>
          <p:cNvPr name="Group 37" id="37"/>
          <p:cNvGrpSpPr/>
          <p:nvPr/>
        </p:nvGrpSpPr>
        <p:grpSpPr>
          <a:xfrm rot="0">
            <a:off x="0" y="2378306"/>
            <a:ext cx="4160567" cy="708270"/>
            <a:chOff x="0" y="0"/>
            <a:chExt cx="1095787" cy="186540"/>
          </a:xfrm>
        </p:grpSpPr>
        <p:sp>
          <p:nvSpPr>
            <p:cNvPr name="Freeform 38" id="38"/>
            <p:cNvSpPr/>
            <p:nvPr/>
          </p:nvSpPr>
          <p:spPr>
            <a:xfrm flipH="false" flipV="false" rot="0">
              <a:off x="0" y="0"/>
              <a:ext cx="1095787" cy="186540"/>
            </a:xfrm>
            <a:custGeom>
              <a:avLst/>
              <a:gdLst/>
              <a:ahLst/>
              <a:cxnLst/>
              <a:rect r="r" b="b" t="t" l="l"/>
              <a:pathLst>
                <a:path h="186540" w="1095787">
                  <a:moveTo>
                    <a:pt x="26051" y="0"/>
                  </a:moveTo>
                  <a:lnTo>
                    <a:pt x="1069736" y="0"/>
                  </a:lnTo>
                  <a:cubicBezTo>
                    <a:pt x="1084124" y="0"/>
                    <a:pt x="1095787" y="11663"/>
                    <a:pt x="1095787" y="26051"/>
                  </a:cubicBezTo>
                  <a:lnTo>
                    <a:pt x="1095787" y="160489"/>
                  </a:lnTo>
                  <a:cubicBezTo>
                    <a:pt x="1095787" y="167398"/>
                    <a:pt x="1093042" y="174025"/>
                    <a:pt x="1088157" y="178910"/>
                  </a:cubicBezTo>
                  <a:cubicBezTo>
                    <a:pt x="1083271" y="183796"/>
                    <a:pt x="1076645" y="186540"/>
                    <a:pt x="1069736" y="186540"/>
                  </a:cubicBezTo>
                  <a:lnTo>
                    <a:pt x="26051" y="186540"/>
                  </a:lnTo>
                  <a:cubicBezTo>
                    <a:pt x="19142" y="186540"/>
                    <a:pt x="12516" y="183796"/>
                    <a:pt x="7630" y="178910"/>
                  </a:cubicBezTo>
                  <a:cubicBezTo>
                    <a:pt x="2745" y="174025"/>
                    <a:pt x="0" y="167398"/>
                    <a:pt x="0" y="160489"/>
                  </a:cubicBezTo>
                  <a:lnTo>
                    <a:pt x="0" y="26051"/>
                  </a:lnTo>
                  <a:cubicBezTo>
                    <a:pt x="0" y="19142"/>
                    <a:pt x="2745" y="12516"/>
                    <a:pt x="7630" y="7630"/>
                  </a:cubicBezTo>
                  <a:cubicBezTo>
                    <a:pt x="12516" y="2745"/>
                    <a:pt x="19142" y="0"/>
                    <a:pt x="26051" y="0"/>
                  </a:cubicBezTo>
                  <a:close/>
                </a:path>
              </a:pathLst>
            </a:custGeom>
            <a:solidFill>
              <a:srgbClr val="5273A3"/>
            </a:solidFill>
          </p:spPr>
        </p:sp>
        <p:sp>
          <p:nvSpPr>
            <p:cNvPr name="TextBox 39" id="39"/>
            <p:cNvSpPr txBox="true"/>
            <p:nvPr/>
          </p:nvSpPr>
          <p:spPr>
            <a:xfrm>
              <a:off x="0" y="-47625"/>
              <a:ext cx="1095787" cy="234165"/>
            </a:xfrm>
            <a:prstGeom prst="rect">
              <a:avLst/>
            </a:prstGeom>
          </p:spPr>
          <p:txBody>
            <a:bodyPr anchor="ctr" rtlCol="false" tIns="50800" lIns="50800" bIns="50800" rIns="50800"/>
            <a:lstStyle/>
            <a:p>
              <a:pPr algn="ctr">
                <a:lnSpc>
                  <a:spcPts val="3511"/>
                </a:lnSpc>
              </a:pPr>
              <a:r>
                <a:rPr lang="en-US" b="true" sz="2508" spc="501">
                  <a:solidFill>
                    <a:srgbClr val="FFFFFF"/>
                  </a:solidFill>
                  <a:latin typeface="Inter Bold"/>
                  <a:ea typeface="Inter Bold"/>
                  <a:cs typeface="Inter Bold"/>
                  <a:sym typeface="Inter Bold"/>
                </a:rPr>
                <a:t>Key word</a:t>
              </a:r>
            </a:p>
          </p:txBody>
        </p:sp>
      </p:grpSp>
      <p:grpSp>
        <p:nvGrpSpPr>
          <p:cNvPr name="Group 40" id="40"/>
          <p:cNvGrpSpPr/>
          <p:nvPr/>
        </p:nvGrpSpPr>
        <p:grpSpPr>
          <a:xfrm rot="0">
            <a:off x="2488214" y="8138306"/>
            <a:ext cx="6610872" cy="1334727"/>
            <a:chOff x="0" y="0"/>
            <a:chExt cx="8814495" cy="1779635"/>
          </a:xfrm>
        </p:grpSpPr>
        <p:sp>
          <p:nvSpPr>
            <p:cNvPr name="TextBox 41" id="41"/>
            <p:cNvSpPr txBox="true"/>
            <p:nvPr/>
          </p:nvSpPr>
          <p:spPr>
            <a:xfrm rot="0">
              <a:off x="838590" y="627720"/>
              <a:ext cx="7975905" cy="1151915"/>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Được cấp cho người dùng và được liên kết với các thuộc tính của họ, dùng để giải mã dữ liệu</a:t>
              </a:r>
            </a:p>
          </p:txBody>
        </p:sp>
        <p:sp>
          <p:nvSpPr>
            <p:cNvPr name="TextBox 42" id="42"/>
            <p:cNvSpPr txBox="true"/>
            <p:nvPr/>
          </p:nvSpPr>
          <p:spPr>
            <a:xfrm rot="0">
              <a:off x="838590" y="-57150"/>
              <a:ext cx="7975905" cy="567437"/>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KHÓA BÍ MẬT (SECRET KEY)</a:t>
              </a:r>
            </a:p>
          </p:txBody>
        </p:sp>
        <p:grpSp>
          <p:nvGrpSpPr>
            <p:cNvPr name="Group 43" id="43"/>
            <p:cNvGrpSpPr/>
            <p:nvPr/>
          </p:nvGrpSpPr>
          <p:grpSpPr>
            <a:xfrm rot="0">
              <a:off x="0" y="28768"/>
              <a:ext cx="452750" cy="452750"/>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grpSp>
        <p:nvGrpSpPr>
          <p:cNvPr name="Group 46" id="46"/>
          <p:cNvGrpSpPr/>
          <p:nvPr/>
        </p:nvGrpSpPr>
        <p:grpSpPr>
          <a:xfrm rot="0">
            <a:off x="9695676" y="8138306"/>
            <a:ext cx="6610872" cy="1039717"/>
            <a:chOff x="0" y="0"/>
            <a:chExt cx="8814495" cy="1386289"/>
          </a:xfrm>
        </p:grpSpPr>
        <p:sp>
          <p:nvSpPr>
            <p:cNvPr name="TextBox 47" id="47"/>
            <p:cNvSpPr txBox="true"/>
            <p:nvPr/>
          </p:nvSpPr>
          <p:spPr>
            <a:xfrm rot="0">
              <a:off x="838590" y="627720"/>
              <a:ext cx="7975905" cy="758569"/>
            </a:xfrm>
            <a:prstGeom prst="rect">
              <a:avLst/>
            </a:prstGeom>
          </p:spPr>
          <p:txBody>
            <a:bodyPr anchor="t" rtlCol="false" tIns="0" lIns="0" bIns="0" rIns="0">
              <a:spAutoFit/>
            </a:bodyPr>
            <a:lstStyle/>
            <a:p>
              <a:pPr algn="l">
                <a:lnSpc>
                  <a:spcPts val="2343"/>
                </a:lnSpc>
              </a:pPr>
              <a:r>
                <a:rPr lang="en-US" sz="1674" spc="334">
                  <a:solidFill>
                    <a:srgbClr val="000000"/>
                  </a:solidFill>
                  <a:latin typeface="Inter"/>
                  <a:ea typeface="Inter"/>
                  <a:cs typeface="Inter"/>
                  <a:sym typeface="Inter"/>
                </a:rPr>
                <a:t>Dữ liệu được mã hóa bằng CP-ABE, chứa chính sách truy cập</a:t>
              </a:r>
            </a:p>
          </p:txBody>
        </p:sp>
        <p:sp>
          <p:nvSpPr>
            <p:cNvPr name="TextBox 48" id="48"/>
            <p:cNvSpPr txBox="true"/>
            <p:nvPr/>
          </p:nvSpPr>
          <p:spPr>
            <a:xfrm rot="0">
              <a:off x="838590" y="-57150"/>
              <a:ext cx="7975905" cy="567437"/>
            </a:xfrm>
            <a:prstGeom prst="rect">
              <a:avLst/>
            </a:prstGeom>
          </p:spPr>
          <p:txBody>
            <a:bodyPr anchor="t" rtlCol="false" tIns="0" lIns="0" bIns="0" rIns="0">
              <a:spAutoFit/>
            </a:bodyPr>
            <a:lstStyle/>
            <a:p>
              <a:pPr algn="l" marL="0" indent="0" lvl="0">
                <a:lnSpc>
                  <a:spcPts val="3515"/>
                </a:lnSpc>
              </a:pPr>
              <a:r>
                <a:rPr lang="en-US" b="true" sz="2511" spc="251">
                  <a:solidFill>
                    <a:srgbClr val="000000"/>
                  </a:solidFill>
                  <a:latin typeface="Roboto Bold"/>
                  <a:ea typeface="Roboto Bold"/>
                  <a:cs typeface="Roboto Bold"/>
                  <a:sym typeface="Roboto Bold"/>
                </a:rPr>
                <a:t>BẢN MÃ (CIPHERTEXT)</a:t>
              </a:r>
            </a:p>
          </p:txBody>
        </p:sp>
        <p:grpSp>
          <p:nvGrpSpPr>
            <p:cNvPr name="Group 49" id="49"/>
            <p:cNvGrpSpPr/>
            <p:nvPr/>
          </p:nvGrpSpPr>
          <p:grpSpPr>
            <a:xfrm rot="0">
              <a:off x="0" y="28768"/>
              <a:ext cx="452750" cy="452750"/>
              <a:chOff x="0" y="0"/>
              <a:chExt cx="812800" cy="812800"/>
            </a:xfrm>
          </p:grpSpPr>
          <p:sp>
            <p:nvSpPr>
              <p:cNvPr name="Freeform 50" id="5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51" id="51"/>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316B"/>
        </a:solidFill>
      </p:bgPr>
    </p:bg>
    <p:spTree>
      <p:nvGrpSpPr>
        <p:cNvPr id="1" name=""/>
        <p:cNvGrpSpPr/>
        <p:nvPr/>
      </p:nvGrpSpPr>
      <p:grpSpPr>
        <a:xfrm>
          <a:off x="0" y="0"/>
          <a:ext cx="0" cy="0"/>
          <a:chOff x="0" y="0"/>
          <a:chExt cx="0" cy="0"/>
        </a:xfrm>
      </p:grpSpPr>
      <p:sp>
        <p:nvSpPr>
          <p:cNvPr name="Freeform 2" id="2"/>
          <p:cNvSpPr/>
          <p:nvPr/>
        </p:nvSpPr>
        <p:spPr>
          <a:xfrm flipH="false" flipV="false" rot="1168090">
            <a:off x="285813" y="-3733983"/>
            <a:ext cx="15587361" cy="7533891"/>
          </a:xfrm>
          <a:custGeom>
            <a:avLst/>
            <a:gdLst/>
            <a:ahLst/>
            <a:cxnLst/>
            <a:rect r="r" b="b" t="t" l="l"/>
            <a:pathLst>
              <a:path h="7533891" w="15587361">
                <a:moveTo>
                  <a:pt x="0" y="0"/>
                </a:moveTo>
                <a:lnTo>
                  <a:pt x="15587360" y="0"/>
                </a:lnTo>
                <a:lnTo>
                  <a:pt x="15587360" y="7533890"/>
                </a:lnTo>
                <a:lnTo>
                  <a:pt x="0" y="7533890"/>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537083">
            <a:off x="9771760" y="2927832"/>
            <a:ext cx="11854318" cy="5729587"/>
          </a:xfrm>
          <a:custGeom>
            <a:avLst/>
            <a:gdLst/>
            <a:ahLst/>
            <a:cxnLst/>
            <a:rect r="r" b="b" t="t" l="l"/>
            <a:pathLst>
              <a:path h="5729587" w="11854318">
                <a:moveTo>
                  <a:pt x="11854318" y="0"/>
                </a:moveTo>
                <a:lnTo>
                  <a:pt x="0" y="0"/>
                </a:lnTo>
                <a:lnTo>
                  <a:pt x="0" y="5729587"/>
                </a:lnTo>
                <a:lnTo>
                  <a:pt x="11854318" y="5729587"/>
                </a:lnTo>
                <a:lnTo>
                  <a:pt x="11854318"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36687" y="631793"/>
            <a:ext cx="19193706" cy="4372674"/>
            <a:chOff x="0" y="0"/>
            <a:chExt cx="1767691" cy="402712"/>
          </a:xfrm>
        </p:grpSpPr>
        <p:sp>
          <p:nvSpPr>
            <p:cNvPr name="Freeform 5" id="5"/>
            <p:cNvSpPr/>
            <p:nvPr/>
          </p:nvSpPr>
          <p:spPr>
            <a:xfrm flipH="false" flipV="false" rot="0">
              <a:off x="0" y="0"/>
              <a:ext cx="1767691" cy="402712"/>
            </a:xfrm>
            <a:custGeom>
              <a:avLst/>
              <a:gdLst/>
              <a:ahLst/>
              <a:cxnLst/>
              <a:rect r="r" b="b" t="t" l="l"/>
              <a:pathLst>
                <a:path h="402712" w="1767691">
                  <a:moveTo>
                    <a:pt x="1564491" y="0"/>
                  </a:moveTo>
                  <a:cubicBezTo>
                    <a:pt x="1676715" y="0"/>
                    <a:pt x="1767691" y="90150"/>
                    <a:pt x="1767691" y="201356"/>
                  </a:cubicBezTo>
                  <a:cubicBezTo>
                    <a:pt x="1767691" y="312562"/>
                    <a:pt x="1676715" y="402712"/>
                    <a:pt x="1564491" y="402712"/>
                  </a:cubicBezTo>
                  <a:lnTo>
                    <a:pt x="203200" y="402712"/>
                  </a:lnTo>
                  <a:cubicBezTo>
                    <a:pt x="90976" y="402712"/>
                    <a:pt x="0" y="312562"/>
                    <a:pt x="0" y="201356"/>
                  </a:cubicBezTo>
                  <a:cubicBezTo>
                    <a:pt x="0" y="90150"/>
                    <a:pt x="90976" y="0"/>
                    <a:pt x="203200" y="0"/>
                  </a:cubicBezTo>
                  <a:close/>
                </a:path>
              </a:pathLst>
            </a:custGeom>
            <a:solidFill>
              <a:srgbClr val="F2F7FF"/>
            </a:solidFill>
            <a:ln cap="sq">
              <a:noFill/>
              <a:prstDash val="solid"/>
              <a:miter/>
            </a:ln>
          </p:spPr>
        </p:sp>
        <p:sp>
          <p:nvSpPr>
            <p:cNvPr name="TextBox 6" id="6"/>
            <p:cNvSpPr txBox="true"/>
            <p:nvPr/>
          </p:nvSpPr>
          <p:spPr>
            <a:xfrm>
              <a:off x="0" y="-47625"/>
              <a:ext cx="1767691" cy="450337"/>
            </a:xfrm>
            <a:prstGeom prst="rect">
              <a:avLst/>
            </a:prstGeom>
          </p:spPr>
          <p:txBody>
            <a:bodyPr anchor="ctr" rtlCol="false" tIns="50800" lIns="50800" bIns="50800" rIns="50800"/>
            <a:lstStyle/>
            <a:p>
              <a:pPr algn="ctr">
                <a:lnSpc>
                  <a:spcPts val="3511"/>
                </a:lnSpc>
              </a:pPr>
            </a:p>
          </p:txBody>
        </p:sp>
      </p:grpSp>
      <p:grpSp>
        <p:nvGrpSpPr>
          <p:cNvPr name="Group 7" id="7"/>
          <p:cNvGrpSpPr/>
          <p:nvPr/>
        </p:nvGrpSpPr>
        <p:grpSpPr>
          <a:xfrm rot="0">
            <a:off x="-2742393" y="5282533"/>
            <a:ext cx="19193706" cy="4372674"/>
            <a:chOff x="0" y="0"/>
            <a:chExt cx="1767691" cy="402712"/>
          </a:xfrm>
        </p:grpSpPr>
        <p:sp>
          <p:nvSpPr>
            <p:cNvPr name="Freeform 8" id="8"/>
            <p:cNvSpPr/>
            <p:nvPr/>
          </p:nvSpPr>
          <p:spPr>
            <a:xfrm flipH="false" flipV="false" rot="0">
              <a:off x="0" y="0"/>
              <a:ext cx="1767691" cy="402712"/>
            </a:xfrm>
            <a:custGeom>
              <a:avLst/>
              <a:gdLst/>
              <a:ahLst/>
              <a:cxnLst/>
              <a:rect r="r" b="b" t="t" l="l"/>
              <a:pathLst>
                <a:path h="402712" w="1767691">
                  <a:moveTo>
                    <a:pt x="1564491" y="0"/>
                  </a:moveTo>
                  <a:cubicBezTo>
                    <a:pt x="1676715" y="0"/>
                    <a:pt x="1767691" y="90150"/>
                    <a:pt x="1767691" y="201356"/>
                  </a:cubicBezTo>
                  <a:cubicBezTo>
                    <a:pt x="1767691" y="312562"/>
                    <a:pt x="1676715" y="402712"/>
                    <a:pt x="1564491" y="402712"/>
                  </a:cubicBezTo>
                  <a:lnTo>
                    <a:pt x="203200" y="402712"/>
                  </a:lnTo>
                  <a:cubicBezTo>
                    <a:pt x="90976" y="402712"/>
                    <a:pt x="0" y="312562"/>
                    <a:pt x="0" y="201356"/>
                  </a:cubicBezTo>
                  <a:cubicBezTo>
                    <a:pt x="0" y="90150"/>
                    <a:pt x="90976" y="0"/>
                    <a:pt x="203200" y="0"/>
                  </a:cubicBezTo>
                  <a:close/>
                </a:path>
              </a:pathLst>
            </a:custGeom>
            <a:solidFill>
              <a:srgbClr val="F2F7FF"/>
            </a:solidFill>
            <a:ln cap="sq">
              <a:noFill/>
              <a:prstDash val="solid"/>
              <a:miter/>
            </a:ln>
          </p:spPr>
        </p:sp>
        <p:sp>
          <p:nvSpPr>
            <p:cNvPr name="TextBox 9" id="9"/>
            <p:cNvSpPr txBox="true"/>
            <p:nvPr/>
          </p:nvSpPr>
          <p:spPr>
            <a:xfrm>
              <a:off x="0" y="-47625"/>
              <a:ext cx="1767691" cy="450337"/>
            </a:xfrm>
            <a:prstGeom prst="rect">
              <a:avLst/>
            </a:prstGeom>
          </p:spPr>
          <p:txBody>
            <a:bodyPr anchor="ctr" rtlCol="false" tIns="50800" lIns="50800" bIns="50800" rIns="50800"/>
            <a:lstStyle/>
            <a:p>
              <a:pPr algn="ctr">
                <a:lnSpc>
                  <a:spcPts val="3511"/>
                </a:lnSpc>
              </a:pPr>
            </a:p>
          </p:txBody>
        </p:sp>
      </p:grpSp>
      <p:grpSp>
        <p:nvGrpSpPr>
          <p:cNvPr name="Group 10" id="10"/>
          <p:cNvGrpSpPr/>
          <p:nvPr/>
        </p:nvGrpSpPr>
        <p:grpSpPr>
          <a:xfrm rot="0">
            <a:off x="1084293" y="2040478"/>
            <a:ext cx="1504788" cy="1555304"/>
            <a:chOff x="0" y="0"/>
            <a:chExt cx="813616" cy="840929"/>
          </a:xfrm>
        </p:grpSpPr>
        <p:sp>
          <p:nvSpPr>
            <p:cNvPr name="Freeform 11" id="11"/>
            <p:cNvSpPr/>
            <p:nvPr/>
          </p:nvSpPr>
          <p:spPr>
            <a:xfrm flipH="false" flipV="false" rot="0">
              <a:off x="0" y="0"/>
              <a:ext cx="813616" cy="840929"/>
            </a:xfrm>
            <a:custGeom>
              <a:avLst/>
              <a:gdLst/>
              <a:ahLst/>
              <a:cxnLst/>
              <a:rect r="r" b="b" t="t" l="l"/>
              <a:pathLst>
                <a:path h="840929" w="813616">
                  <a:moveTo>
                    <a:pt x="406808" y="0"/>
                  </a:moveTo>
                  <a:cubicBezTo>
                    <a:pt x="182134" y="0"/>
                    <a:pt x="0" y="188248"/>
                    <a:pt x="0" y="420464"/>
                  </a:cubicBezTo>
                  <a:cubicBezTo>
                    <a:pt x="0" y="652680"/>
                    <a:pt x="182134" y="840929"/>
                    <a:pt x="406808" y="840929"/>
                  </a:cubicBezTo>
                  <a:cubicBezTo>
                    <a:pt x="631481" y="840929"/>
                    <a:pt x="813616" y="652680"/>
                    <a:pt x="813616" y="420464"/>
                  </a:cubicBezTo>
                  <a:cubicBezTo>
                    <a:pt x="813616" y="188248"/>
                    <a:pt x="631481" y="0"/>
                    <a:pt x="406808" y="0"/>
                  </a:cubicBezTo>
                  <a:close/>
                </a:path>
              </a:pathLst>
            </a:custGeom>
            <a:solidFill>
              <a:srgbClr val="10316B"/>
            </a:solidFill>
            <a:ln w="95250" cap="sq">
              <a:solidFill>
                <a:srgbClr val="F2F7FF"/>
              </a:solidFill>
              <a:prstDash val="solid"/>
              <a:miter/>
            </a:ln>
          </p:spPr>
        </p:sp>
        <p:sp>
          <p:nvSpPr>
            <p:cNvPr name="TextBox 12" id="12"/>
            <p:cNvSpPr txBox="true"/>
            <p:nvPr/>
          </p:nvSpPr>
          <p:spPr>
            <a:xfrm>
              <a:off x="76276" y="-16413"/>
              <a:ext cx="661063" cy="778505"/>
            </a:xfrm>
            <a:prstGeom prst="rect">
              <a:avLst/>
            </a:prstGeom>
          </p:spPr>
          <p:txBody>
            <a:bodyPr anchor="ctr" rtlCol="false" tIns="50800" lIns="50800" bIns="50800" rIns="50800"/>
            <a:lstStyle/>
            <a:p>
              <a:pPr algn="ctr">
                <a:lnSpc>
                  <a:spcPts val="6999"/>
                </a:lnSpc>
              </a:pPr>
              <a:r>
                <a:rPr lang="en-US" sz="4999" b="true">
                  <a:solidFill>
                    <a:srgbClr val="F2F7FF"/>
                  </a:solidFill>
                  <a:latin typeface="Roboto Bold"/>
                  <a:ea typeface="Roboto Bold"/>
                  <a:cs typeface="Roboto Bold"/>
                  <a:sym typeface="Roboto Bold"/>
                </a:rPr>
                <a:t>01</a:t>
              </a:r>
            </a:p>
          </p:txBody>
        </p:sp>
      </p:grpSp>
      <p:grpSp>
        <p:nvGrpSpPr>
          <p:cNvPr name="Group 13" id="13"/>
          <p:cNvGrpSpPr/>
          <p:nvPr/>
        </p:nvGrpSpPr>
        <p:grpSpPr>
          <a:xfrm rot="0">
            <a:off x="15698919" y="6691218"/>
            <a:ext cx="1504788" cy="1555304"/>
            <a:chOff x="0" y="0"/>
            <a:chExt cx="813616" cy="840929"/>
          </a:xfrm>
        </p:grpSpPr>
        <p:sp>
          <p:nvSpPr>
            <p:cNvPr name="Freeform 14" id="14"/>
            <p:cNvSpPr/>
            <p:nvPr/>
          </p:nvSpPr>
          <p:spPr>
            <a:xfrm flipH="false" flipV="false" rot="0">
              <a:off x="0" y="0"/>
              <a:ext cx="813616" cy="840929"/>
            </a:xfrm>
            <a:custGeom>
              <a:avLst/>
              <a:gdLst/>
              <a:ahLst/>
              <a:cxnLst/>
              <a:rect r="r" b="b" t="t" l="l"/>
              <a:pathLst>
                <a:path h="840929" w="813616">
                  <a:moveTo>
                    <a:pt x="406808" y="0"/>
                  </a:moveTo>
                  <a:cubicBezTo>
                    <a:pt x="182134" y="0"/>
                    <a:pt x="0" y="188248"/>
                    <a:pt x="0" y="420464"/>
                  </a:cubicBezTo>
                  <a:cubicBezTo>
                    <a:pt x="0" y="652680"/>
                    <a:pt x="182134" y="840929"/>
                    <a:pt x="406808" y="840929"/>
                  </a:cubicBezTo>
                  <a:cubicBezTo>
                    <a:pt x="631481" y="840929"/>
                    <a:pt x="813616" y="652680"/>
                    <a:pt x="813616" y="420464"/>
                  </a:cubicBezTo>
                  <a:cubicBezTo>
                    <a:pt x="813616" y="188248"/>
                    <a:pt x="631481" y="0"/>
                    <a:pt x="406808" y="0"/>
                  </a:cubicBezTo>
                  <a:close/>
                </a:path>
              </a:pathLst>
            </a:custGeom>
            <a:solidFill>
              <a:srgbClr val="10316B"/>
            </a:solidFill>
            <a:ln w="95250" cap="sq">
              <a:solidFill>
                <a:srgbClr val="F2F7FF"/>
              </a:solidFill>
              <a:prstDash val="solid"/>
              <a:miter/>
            </a:ln>
          </p:spPr>
        </p:sp>
        <p:sp>
          <p:nvSpPr>
            <p:cNvPr name="TextBox 15" id="15"/>
            <p:cNvSpPr txBox="true"/>
            <p:nvPr/>
          </p:nvSpPr>
          <p:spPr>
            <a:xfrm>
              <a:off x="76276" y="-16413"/>
              <a:ext cx="661063" cy="778505"/>
            </a:xfrm>
            <a:prstGeom prst="rect">
              <a:avLst/>
            </a:prstGeom>
          </p:spPr>
          <p:txBody>
            <a:bodyPr anchor="ctr" rtlCol="false" tIns="50800" lIns="50800" bIns="50800" rIns="50800"/>
            <a:lstStyle/>
            <a:p>
              <a:pPr algn="ctr">
                <a:lnSpc>
                  <a:spcPts val="6999"/>
                </a:lnSpc>
              </a:pPr>
              <a:r>
                <a:rPr lang="en-US" sz="4999" b="true">
                  <a:solidFill>
                    <a:srgbClr val="F2F7FF"/>
                  </a:solidFill>
                  <a:latin typeface="Roboto Bold"/>
                  <a:ea typeface="Roboto Bold"/>
                  <a:cs typeface="Roboto Bold"/>
                  <a:sym typeface="Roboto Bold"/>
                </a:rPr>
                <a:t>02</a:t>
              </a:r>
            </a:p>
          </p:txBody>
        </p:sp>
      </p:grpSp>
      <p:sp>
        <p:nvSpPr>
          <p:cNvPr name="Freeform 16" id="16"/>
          <p:cNvSpPr/>
          <p:nvPr/>
        </p:nvSpPr>
        <p:spPr>
          <a:xfrm flipH="false" flipV="false" rot="0">
            <a:off x="5086350" y="2907951"/>
            <a:ext cx="8115300" cy="836707"/>
          </a:xfrm>
          <a:custGeom>
            <a:avLst/>
            <a:gdLst/>
            <a:ahLst/>
            <a:cxnLst/>
            <a:rect r="r" b="b" t="t" l="l"/>
            <a:pathLst>
              <a:path h="836707" w="8115300">
                <a:moveTo>
                  <a:pt x="0" y="0"/>
                </a:moveTo>
                <a:lnTo>
                  <a:pt x="8115300" y="0"/>
                </a:lnTo>
                <a:lnTo>
                  <a:pt x="8115300" y="836707"/>
                </a:lnTo>
                <a:lnTo>
                  <a:pt x="0" y="836707"/>
                </a:lnTo>
                <a:lnTo>
                  <a:pt x="0" y="0"/>
                </a:lnTo>
                <a:close/>
              </a:path>
            </a:pathLst>
          </a:custGeom>
          <a:blipFill>
            <a:blip r:embed="rId4"/>
            <a:stretch>
              <a:fillRect l="0" t="-24142" r="0" b="-24142"/>
            </a:stretch>
          </a:blipFill>
        </p:spPr>
      </p:sp>
      <p:sp>
        <p:nvSpPr>
          <p:cNvPr name="Freeform 17" id="17"/>
          <p:cNvSpPr/>
          <p:nvPr/>
        </p:nvSpPr>
        <p:spPr>
          <a:xfrm flipH="false" flipV="false" rot="0">
            <a:off x="5339946" y="3887533"/>
            <a:ext cx="2739547" cy="684887"/>
          </a:xfrm>
          <a:custGeom>
            <a:avLst/>
            <a:gdLst/>
            <a:ahLst/>
            <a:cxnLst/>
            <a:rect r="r" b="b" t="t" l="l"/>
            <a:pathLst>
              <a:path h="684887" w="2739547">
                <a:moveTo>
                  <a:pt x="0" y="0"/>
                </a:moveTo>
                <a:lnTo>
                  <a:pt x="2739547" y="0"/>
                </a:lnTo>
                <a:lnTo>
                  <a:pt x="2739547" y="684887"/>
                </a:lnTo>
                <a:lnTo>
                  <a:pt x="0" y="684887"/>
                </a:lnTo>
                <a:lnTo>
                  <a:pt x="0" y="0"/>
                </a:lnTo>
                <a:close/>
              </a:path>
            </a:pathLst>
          </a:custGeom>
          <a:blipFill>
            <a:blip r:embed="rId5"/>
            <a:stretch>
              <a:fillRect l="0" t="0" r="0" b="0"/>
            </a:stretch>
          </a:blipFill>
        </p:spPr>
      </p:sp>
      <p:sp>
        <p:nvSpPr>
          <p:cNvPr name="TextBox 18" id="18"/>
          <p:cNvSpPr txBox="true"/>
          <p:nvPr/>
        </p:nvSpPr>
        <p:spPr>
          <a:xfrm rot="0">
            <a:off x="981001" y="7023417"/>
            <a:ext cx="13633171" cy="789305"/>
          </a:xfrm>
          <a:prstGeom prst="rect">
            <a:avLst/>
          </a:prstGeom>
        </p:spPr>
        <p:txBody>
          <a:bodyPr anchor="t" rtlCol="false" tIns="0" lIns="0" bIns="0" rIns="0">
            <a:spAutoFit/>
          </a:bodyPr>
          <a:lstStyle/>
          <a:p>
            <a:pPr algn="r">
              <a:lnSpc>
                <a:spcPts val="3220"/>
              </a:lnSpc>
            </a:pPr>
            <a:r>
              <a:rPr lang="en-US" sz="2300" spc="460">
                <a:solidFill>
                  <a:srgbClr val="000000"/>
                </a:solidFill>
                <a:latin typeface="Inter"/>
                <a:ea typeface="Inter"/>
                <a:cs typeface="Inter"/>
                <a:sym typeface="Inter"/>
              </a:rPr>
              <a:t>Cơ quan cấp thuộc tính tạo khóa bí mật cho người dùng dựa trên các thuộc tính của họ và Master Key</a:t>
            </a:r>
          </a:p>
        </p:txBody>
      </p:sp>
      <p:sp>
        <p:nvSpPr>
          <p:cNvPr name="TextBox 19" id="19"/>
          <p:cNvSpPr txBox="true"/>
          <p:nvPr/>
        </p:nvSpPr>
        <p:spPr>
          <a:xfrm rot="0">
            <a:off x="981001" y="6248717"/>
            <a:ext cx="13633171" cy="679450"/>
          </a:xfrm>
          <a:prstGeom prst="rect">
            <a:avLst/>
          </a:prstGeom>
        </p:spPr>
        <p:txBody>
          <a:bodyPr anchor="t" rtlCol="false" tIns="0" lIns="0" bIns="0" rIns="0">
            <a:spAutoFit/>
          </a:bodyPr>
          <a:lstStyle/>
          <a:p>
            <a:pPr algn="r" marL="0" indent="0" lvl="0">
              <a:lnSpc>
                <a:spcPts val="5599"/>
              </a:lnSpc>
            </a:pPr>
            <a:r>
              <a:rPr lang="en-US" b="true" sz="3999" spc="399">
                <a:solidFill>
                  <a:srgbClr val="10316B"/>
                </a:solidFill>
                <a:latin typeface="Roboto Bold"/>
                <a:ea typeface="Roboto Bold"/>
                <a:cs typeface="Roboto Bold"/>
                <a:sym typeface="Roboto Bold"/>
              </a:rPr>
              <a:t>KEYGEN</a:t>
            </a:r>
          </a:p>
        </p:txBody>
      </p:sp>
      <p:sp>
        <p:nvSpPr>
          <p:cNvPr name="TextBox 20" id="20"/>
          <p:cNvSpPr txBox="true"/>
          <p:nvPr/>
        </p:nvSpPr>
        <p:spPr>
          <a:xfrm rot="0">
            <a:off x="3626129" y="1975771"/>
            <a:ext cx="13633171" cy="789305"/>
          </a:xfrm>
          <a:prstGeom prst="rect">
            <a:avLst/>
          </a:prstGeom>
        </p:spPr>
        <p:txBody>
          <a:bodyPr anchor="t" rtlCol="false" tIns="0" lIns="0" bIns="0" rIns="0">
            <a:spAutoFit/>
          </a:bodyPr>
          <a:lstStyle/>
          <a:p>
            <a:pPr algn="l">
              <a:lnSpc>
                <a:spcPts val="3220"/>
              </a:lnSpc>
            </a:pPr>
            <a:r>
              <a:rPr lang="en-US" sz="2300" spc="460">
                <a:solidFill>
                  <a:srgbClr val="000000"/>
                </a:solidFill>
                <a:latin typeface="Inter"/>
                <a:ea typeface="Inter"/>
                <a:cs typeface="Inter"/>
                <a:sym typeface="Inter"/>
              </a:rPr>
              <a:t>Hệ thống được khởi tạo bằng cách tạo ra khóa công khai (PK) và Master Key.</a:t>
            </a:r>
          </a:p>
        </p:txBody>
      </p:sp>
      <p:sp>
        <p:nvSpPr>
          <p:cNvPr name="TextBox 21" id="21"/>
          <p:cNvSpPr txBox="true"/>
          <p:nvPr/>
        </p:nvSpPr>
        <p:spPr>
          <a:xfrm rot="0">
            <a:off x="3626129" y="1201071"/>
            <a:ext cx="13633171" cy="679450"/>
          </a:xfrm>
          <a:prstGeom prst="rect">
            <a:avLst/>
          </a:prstGeom>
        </p:spPr>
        <p:txBody>
          <a:bodyPr anchor="t" rtlCol="false" tIns="0" lIns="0" bIns="0" rIns="0">
            <a:spAutoFit/>
          </a:bodyPr>
          <a:lstStyle/>
          <a:p>
            <a:pPr algn="l" marL="0" indent="0" lvl="0">
              <a:lnSpc>
                <a:spcPts val="5599"/>
              </a:lnSpc>
            </a:pPr>
            <a:r>
              <a:rPr lang="en-US" b="true" sz="3999" spc="399">
                <a:solidFill>
                  <a:srgbClr val="10316B"/>
                </a:solidFill>
                <a:latin typeface="Roboto Bold"/>
                <a:ea typeface="Roboto Bold"/>
                <a:cs typeface="Roboto Bold"/>
                <a:sym typeface="Roboto Bold"/>
              </a:rPr>
              <a:t>SETUP</a:t>
            </a:r>
          </a:p>
        </p:txBody>
      </p:sp>
      <p:sp>
        <p:nvSpPr>
          <p:cNvPr name="Freeform 22" id="22"/>
          <p:cNvSpPr/>
          <p:nvPr/>
        </p:nvSpPr>
        <p:spPr>
          <a:xfrm flipH="false" flipV="false" rot="0">
            <a:off x="1084293" y="7612544"/>
            <a:ext cx="10756729" cy="1645756"/>
          </a:xfrm>
          <a:custGeom>
            <a:avLst/>
            <a:gdLst/>
            <a:ahLst/>
            <a:cxnLst/>
            <a:rect r="r" b="b" t="t" l="l"/>
            <a:pathLst>
              <a:path h="1645756" w="10756729">
                <a:moveTo>
                  <a:pt x="0" y="0"/>
                </a:moveTo>
                <a:lnTo>
                  <a:pt x="10756729" y="0"/>
                </a:lnTo>
                <a:lnTo>
                  <a:pt x="10756729" y="1645756"/>
                </a:lnTo>
                <a:lnTo>
                  <a:pt x="0" y="1645756"/>
                </a:lnTo>
                <a:lnTo>
                  <a:pt x="0" y="0"/>
                </a:lnTo>
                <a:close/>
              </a:path>
            </a:pathLst>
          </a:custGeom>
          <a:blipFill>
            <a:blip r:embed="rId6"/>
            <a:stretch>
              <a:fillRect l="0" t="-20311" r="0" b="-3379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sp>
        <p:nvSpPr>
          <p:cNvPr name="Freeform 2" id="2"/>
          <p:cNvSpPr/>
          <p:nvPr/>
        </p:nvSpPr>
        <p:spPr>
          <a:xfrm flipH="false" flipV="false" rot="1168090">
            <a:off x="178899" y="-2343089"/>
            <a:ext cx="12633316" cy="6106103"/>
          </a:xfrm>
          <a:custGeom>
            <a:avLst/>
            <a:gdLst/>
            <a:ahLst/>
            <a:cxnLst/>
            <a:rect r="r" b="b" t="t" l="l"/>
            <a:pathLst>
              <a:path h="6106103" w="12633316">
                <a:moveTo>
                  <a:pt x="0" y="0"/>
                </a:moveTo>
                <a:lnTo>
                  <a:pt x="12633316" y="0"/>
                </a:lnTo>
                <a:lnTo>
                  <a:pt x="12633316" y="6106103"/>
                </a:lnTo>
                <a:lnTo>
                  <a:pt x="0" y="6106103"/>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098696">
            <a:off x="6983088" y="1848169"/>
            <a:ext cx="12633316" cy="6106103"/>
          </a:xfrm>
          <a:custGeom>
            <a:avLst/>
            <a:gdLst/>
            <a:ahLst/>
            <a:cxnLst/>
            <a:rect r="r" b="b" t="t" l="l"/>
            <a:pathLst>
              <a:path h="6106103" w="12633316">
                <a:moveTo>
                  <a:pt x="0" y="0"/>
                </a:moveTo>
                <a:lnTo>
                  <a:pt x="12633317" y="0"/>
                </a:lnTo>
                <a:lnTo>
                  <a:pt x="12633317" y="6106103"/>
                </a:lnTo>
                <a:lnTo>
                  <a:pt x="0" y="6106103"/>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836687" y="631793"/>
            <a:ext cx="19193706" cy="4372674"/>
            <a:chOff x="0" y="0"/>
            <a:chExt cx="1767691" cy="402712"/>
          </a:xfrm>
        </p:grpSpPr>
        <p:sp>
          <p:nvSpPr>
            <p:cNvPr name="Freeform 5" id="5"/>
            <p:cNvSpPr/>
            <p:nvPr/>
          </p:nvSpPr>
          <p:spPr>
            <a:xfrm flipH="false" flipV="false" rot="0">
              <a:off x="0" y="0"/>
              <a:ext cx="1767691" cy="402712"/>
            </a:xfrm>
            <a:custGeom>
              <a:avLst/>
              <a:gdLst/>
              <a:ahLst/>
              <a:cxnLst/>
              <a:rect r="r" b="b" t="t" l="l"/>
              <a:pathLst>
                <a:path h="402712" w="1767691">
                  <a:moveTo>
                    <a:pt x="1564491" y="0"/>
                  </a:moveTo>
                  <a:cubicBezTo>
                    <a:pt x="1676715" y="0"/>
                    <a:pt x="1767691" y="90150"/>
                    <a:pt x="1767691" y="201356"/>
                  </a:cubicBezTo>
                  <a:cubicBezTo>
                    <a:pt x="1767691" y="312562"/>
                    <a:pt x="1676715" y="402712"/>
                    <a:pt x="1564491"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6" id="6"/>
            <p:cNvSpPr txBox="true"/>
            <p:nvPr/>
          </p:nvSpPr>
          <p:spPr>
            <a:xfrm>
              <a:off x="0" y="-47625"/>
              <a:ext cx="1767691" cy="450337"/>
            </a:xfrm>
            <a:prstGeom prst="rect">
              <a:avLst/>
            </a:prstGeom>
          </p:spPr>
          <p:txBody>
            <a:bodyPr anchor="ctr" rtlCol="false" tIns="50800" lIns="50800" bIns="50800" rIns="50800"/>
            <a:lstStyle/>
            <a:p>
              <a:pPr algn="ctr">
                <a:lnSpc>
                  <a:spcPts val="3511"/>
                </a:lnSpc>
              </a:pPr>
            </a:p>
          </p:txBody>
        </p:sp>
      </p:grpSp>
      <p:grpSp>
        <p:nvGrpSpPr>
          <p:cNvPr name="Group 7" id="7"/>
          <p:cNvGrpSpPr/>
          <p:nvPr/>
        </p:nvGrpSpPr>
        <p:grpSpPr>
          <a:xfrm rot="0">
            <a:off x="-2742393" y="5282533"/>
            <a:ext cx="19193706" cy="4372674"/>
            <a:chOff x="0" y="0"/>
            <a:chExt cx="1767691" cy="402712"/>
          </a:xfrm>
        </p:grpSpPr>
        <p:sp>
          <p:nvSpPr>
            <p:cNvPr name="Freeform 8" id="8"/>
            <p:cNvSpPr/>
            <p:nvPr/>
          </p:nvSpPr>
          <p:spPr>
            <a:xfrm flipH="false" flipV="false" rot="0">
              <a:off x="0" y="0"/>
              <a:ext cx="1767691" cy="402712"/>
            </a:xfrm>
            <a:custGeom>
              <a:avLst/>
              <a:gdLst/>
              <a:ahLst/>
              <a:cxnLst/>
              <a:rect r="r" b="b" t="t" l="l"/>
              <a:pathLst>
                <a:path h="402712" w="1767691">
                  <a:moveTo>
                    <a:pt x="1564491" y="0"/>
                  </a:moveTo>
                  <a:cubicBezTo>
                    <a:pt x="1676715" y="0"/>
                    <a:pt x="1767691" y="90150"/>
                    <a:pt x="1767691" y="201356"/>
                  </a:cubicBezTo>
                  <a:cubicBezTo>
                    <a:pt x="1767691" y="312562"/>
                    <a:pt x="1676715" y="402712"/>
                    <a:pt x="1564491"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9" id="9"/>
            <p:cNvSpPr txBox="true"/>
            <p:nvPr/>
          </p:nvSpPr>
          <p:spPr>
            <a:xfrm>
              <a:off x="0" y="-47625"/>
              <a:ext cx="1767691" cy="450337"/>
            </a:xfrm>
            <a:prstGeom prst="rect">
              <a:avLst/>
            </a:prstGeom>
          </p:spPr>
          <p:txBody>
            <a:bodyPr anchor="ctr" rtlCol="false" tIns="50800" lIns="50800" bIns="50800" rIns="50800"/>
            <a:lstStyle/>
            <a:p>
              <a:pPr algn="ctr">
                <a:lnSpc>
                  <a:spcPts val="3511"/>
                </a:lnSpc>
              </a:pPr>
            </a:p>
          </p:txBody>
        </p:sp>
      </p:grpSp>
      <p:grpSp>
        <p:nvGrpSpPr>
          <p:cNvPr name="Group 10" id="10"/>
          <p:cNvGrpSpPr/>
          <p:nvPr/>
        </p:nvGrpSpPr>
        <p:grpSpPr>
          <a:xfrm rot="0">
            <a:off x="1084293" y="2040478"/>
            <a:ext cx="1504788" cy="1555304"/>
            <a:chOff x="0" y="0"/>
            <a:chExt cx="813616" cy="840929"/>
          </a:xfrm>
        </p:grpSpPr>
        <p:sp>
          <p:nvSpPr>
            <p:cNvPr name="Freeform 11" id="11"/>
            <p:cNvSpPr/>
            <p:nvPr/>
          </p:nvSpPr>
          <p:spPr>
            <a:xfrm flipH="false" flipV="false" rot="0">
              <a:off x="0" y="0"/>
              <a:ext cx="813616" cy="840929"/>
            </a:xfrm>
            <a:custGeom>
              <a:avLst/>
              <a:gdLst/>
              <a:ahLst/>
              <a:cxnLst/>
              <a:rect r="r" b="b" t="t" l="l"/>
              <a:pathLst>
                <a:path h="840929" w="813616">
                  <a:moveTo>
                    <a:pt x="406808" y="0"/>
                  </a:moveTo>
                  <a:cubicBezTo>
                    <a:pt x="182134" y="0"/>
                    <a:pt x="0" y="188248"/>
                    <a:pt x="0" y="420464"/>
                  </a:cubicBezTo>
                  <a:cubicBezTo>
                    <a:pt x="0" y="652680"/>
                    <a:pt x="182134" y="840929"/>
                    <a:pt x="406808" y="840929"/>
                  </a:cubicBezTo>
                  <a:cubicBezTo>
                    <a:pt x="631481" y="840929"/>
                    <a:pt x="813616" y="652680"/>
                    <a:pt x="813616" y="420464"/>
                  </a:cubicBezTo>
                  <a:cubicBezTo>
                    <a:pt x="813616" y="188248"/>
                    <a:pt x="631481" y="0"/>
                    <a:pt x="406808" y="0"/>
                  </a:cubicBezTo>
                  <a:close/>
                </a:path>
              </a:pathLst>
            </a:custGeom>
            <a:solidFill>
              <a:srgbClr val="F2F7FF"/>
            </a:solidFill>
            <a:ln w="95250" cap="sq">
              <a:solidFill>
                <a:srgbClr val="10316B"/>
              </a:solidFill>
              <a:prstDash val="solid"/>
              <a:miter/>
            </a:ln>
          </p:spPr>
        </p:sp>
        <p:sp>
          <p:nvSpPr>
            <p:cNvPr name="TextBox 12" id="12"/>
            <p:cNvSpPr txBox="true"/>
            <p:nvPr/>
          </p:nvSpPr>
          <p:spPr>
            <a:xfrm>
              <a:off x="76276" y="-16413"/>
              <a:ext cx="661063" cy="778505"/>
            </a:xfrm>
            <a:prstGeom prst="rect">
              <a:avLst/>
            </a:prstGeom>
          </p:spPr>
          <p:txBody>
            <a:bodyPr anchor="ctr" rtlCol="false" tIns="50800" lIns="50800" bIns="50800" rIns="50800"/>
            <a:lstStyle/>
            <a:p>
              <a:pPr algn="ctr">
                <a:lnSpc>
                  <a:spcPts val="6999"/>
                </a:lnSpc>
              </a:pPr>
              <a:r>
                <a:rPr lang="en-US" sz="4999" b="true">
                  <a:solidFill>
                    <a:srgbClr val="10316B"/>
                  </a:solidFill>
                  <a:latin typeface="Roboto Bold"/>
                  <a:ea typeface="Roboto Bold"/>
                  <a:cs typeface="Roboto Bold"/>
                  <a:sym typeface="Roboto Bold"/>
                </a:rPr>
                <a:t>03</a:t>
              </a:r>
            </a:p>
          </p:txBody>
        </p:sp>
      </p:grpSp>
      <p:grpSp>
        <p:nvGrpSpPr>
          <p:cNvPr name="Group 13" id="13"/>
          <p:cNvGrpSpPr/>
          <p:nvPr/>
        </p:nvGrpSpPr>
        <p:grpSpPr>
          <a:xfrm rot="0">
            <a:off x="15698919" y="6691218"/>
            <a:ext cx="1504788" cy="1555304"/>
            <a:chOff x="0" y="0"/>
            <a:chExt cx="813616" cy="840929"/>
          </a:xfrm>
        </p:grpSpPr>
        <p:sp>
          <p:nvSpPr>
            <p:cNvPr name="Freeform 14" id="14"/>
            <p:cNvSpPr/>
            <p:nvPr/>
          </p:nvSpPr>
          <p:spPr>
            <a:xfrm flipH="false" flipV="false" rot="0">
              <a:off x="0" y="0"/>
              <a:ext cx="813616" cy="840929"/>
            </a:xfrm>
            <a:custGeom>
              <a:avLst/>
              <a:gdLst/>
              <a:ahLst/>
              <a:cxnLst/>
              <a:rect r="r" b="b" t="t" l="l"/>
              <a:pathLst>
                <a:path h="840929" w="813616">
                  <a:moveTo>
                    <a:pt x="406808" y="0"/>
                  </a:moveTo>
                  <a:cubicBezTo>
                    <a:pt x="182134" y="0"/>
                    <a:pt x="0" y="188248"/>
                    <a:pt x="0" y="420464"/>
                  </a:cubicBezTo>
                  <a:cubicBezTo>
                    <a:pt x="0" y="652680"/>
                    <a:pt x="182134" y="840929"/>
                    <a:pt x="406808" y="840929"/>
                  </a:cubicBezTo>
                  <a:cubicBezTo>
                    <a:pt x="631481" y="840929"/>
                    <a:pt x="813616" y="652680"/>
                    <a:pt x="813616" y="420464"/>
                  </a:cubicBezTo>
                  <a:cubicBezTo>
                    <a:pt x="813616" y="188248"/>
                    <a:pt x="631481" y="0"/>
                    <a:pt x="406808" y="0"/>
                  </a:cubicBezTo>
                  <a:close/>
                </a:path>
              </a:pathLst>
            </a:custGeom>
            <a:solidFill>
              <a:srgbClr val="F2F7FF"/>
            </a:solidFill>
            <a:ln w="95250" cap="sq">
              <a:solidFill>
                <a:srgbClr val="10316B"/>
              </a:solidFill>
              <a:prstDash val="solid"/>
              <a:miter/>
            </a:ln>
          </p:spPr>
        </p:sp>
        <p:sp>
          <p:nvSpPr>
            <p:cNvPr name="TextBox 15" id="15"/>
            <p:cNvSpPr txBox="true"/>
            <p:nvPr/>
          </p:nvSpPr>
          <p:spPr>
            <a:xfrm>
              <a:off x="76276" y="-16413"/>
              <a:ext cx="661063" cy="778505"/>
            </a:xfrm>
            <a:prstGeom prst="rect">
              <a:avLst/>
            </a:prstGeom>
          </p:spPr>
          <p:txBody>
            <a:bodyPr anchor="ctr" rtlCol="false" tIns="50800" lIns="50800" bIns="50800" rIns="50800"/>
            <a:lstStyle/>
            <a:p>
              <a:pPr algn="ctr">
                <a:lnSpc>
                  <a:spcPts val="6999"/>
                </a:lnSpc>
              </a:pPr>
              <a:r>
                <a:rPr lang="en-US" sz="4999" b="true">
                  <a:solidFill>
                    <a:srgbClr val="10316B"/>
                  </a:solidFill>
                  <a:latin typeface="Roboto Bold"/>
                  <a:ea typeface="Roboto Bold"/>
                  <a:cs typeface="Roboto Bold"/>
                  <a:sym typeface="Roboto Bold"/>
                </a:rPr>
                <a:t>04</a:t>
              </a:r>
            </a:p>
          </p:txBody>
        </p:sp>
      </p:grpSp>
      <p:sp>
        <p:nvSpPr>
          <p:cNvPr name="Freeform 16" id="16"/>
          <p:cNvSpPr/>
          <p:nvPr/>
        </p:nvSpPr>
        <p:spPr>
          <a:xfrm flipH="false" flipV="false" rot="0">
            <a:off x="6413398" y="3085888"/>
            <a:ext cx="8058632" cy="1444996"/>
          </a:xfrm>
          <a:custGeom>
            <a:avLst/>
            <a:gdLst/>
            <a:ahLst/>
            <a:cxnLst/>
            <a:rect r="r" b="b" t="t" l="l"/>
            <a:pathLst>
              <a:path h="1444996" w="8058632">
                <a:moveTo>
                  <a:pt x="0" y="0"/>
                </a:moveTo>
                <a:lnTo>
                  <a:pt x="8058633" y="0"/>
                </a:lnTo>
                <a:lnTo>
                  <a:pt x="8058633" y="1444996"/>
                </a:lnTo>
                <a:lnTo>
                  <a:pt x="0" y="1444996"/>
                </a:lnTo>
                <a:lnTo>
                  <a:pt x="0" y="0"/>
                </a:lnTo>
                <a:close/>
              </a:path>
            </a:pathLst>
          </a:custGeom>
          <a:blipFill>
            <a:blip r:embed="rId4"/>
            <a:stretch>
              <a:fillRect l="0" t="0" r="0" b="0"/>
            </a:stretch>
          </a:blipFill>
        </p:spPr>
      </p:sp>
      <p:sp>
        <p:nvSpPr>
          <p:cNvPr name="Freeform 17" id="17"/>
          <p:cNvSpPr/>
          <p:nvPr/>
        </p:nvSpPr>
        <p:spPr>
          <a:xfrm flipH="false" flipV="false" rot="0">
            <a:off x="2431289" y="7937817"/>
            <a:ext cx="10732594" cy="1154773"/>
          </a:xfrm>
          <a:custGeom>
            <a:avLst/>
            <a:gdLst/>
            <a:ahLst/>
            <a:cxnLst/>
            <a:rect r="r" b="b" t="t" l="l"/>
            <a:pathLst>
              <a:path h="1154773" w="10732594">
                <a:moveTo>
                  <a:pt x="0" y="0"/>
                </a:moveTo>
                <a:lnTo>
                  <a:pt x="10732595" y="0"/>
                </a:lnTo>
                <a:lnTo>
                  <a:pt x="10732595" y="1154773"/>
                </a:lnTo>
                <a:lnTo>
                  <a:pt x="0" y="1154773"/>
                </a:lnTo>
                <a:lnTo>
                  <a:pt x="0" y="0"/>
                </a:lnTo>
                <a:close/>
              </a:path>
            </a:pathLst>
          </a:custGeom>
          <a:blipFill>
            <a:blip r:embed="rId5"/>
            <a:stretch>
              <a:fillRect l="0" t="0" r="0" b="0"/>
            </a:stretch>
          </a:blipFill>
        </p:spPr>
      </p:sp>
      <p:sp>
        <p:nvSpPr>
          <p:cNvPr name="TextBox 18" id="18"/>
          <p:cNvSpPr txBox="true"/>
          <p:nvPr/>
        </p:nvSpPr>
        <p:spPr>
          <a:xfrm rot="0">
            <a:off x="981001" y="6823392"/>
            <a:ext cx="13633171" cy="1189355"/>
          </a:xfrm>
          <a:prstGeom prst="rect">
            <a:avLst/>
          </a:prstGeom>
        </p:spPr>
        <p:txBody>
          <a:bodyPr anchor="t" rtlCol="false" tIns="0" lIns="0" bIns="0" rIns="0">
            <a:spAutoFit/>
          </a:bodyPr>
          <a:lstStyle/>
          <a:p>
            <a:pPr algn="r">
              <a:lnSpc>
                <a:spcPts val="3220"/>
              </a:lnSpc>
            </a:pPr>
            <a:r>
              <a:rPr lang="en-US" sz="2300" spc="460">
                <a:solidFill>
                  <a:srgbClr val="F2F7FF"/>
                </a:solidFill>
                <a:latin typeface="Inter"/>
                <a:ea typeface="Inter"/>
                <a:cs typeface="Inter"/>
                <a:sym typeface="Inter"/>
              </a:rPr>
              <a:t>Người dùng có thể giải mã bản mã nếu các thuộc tính của họ thỏa mãn chính sách truy cập trong bản mã. Nếu không, việc giải mã thất bại</a:t>
            </a:r>
          </a:p>
        </p:txBody>
      </p:sp>
      <p:sp>
        <p:nvSpPr>
          <p:cNvPr name="TextBox 19" id="19"/>
          <p:cNvSpPr txBox="true"/>
          <p:nvPr/>
        </p:nvSpPr>
        <p:spPr>
          <a:xfrm rot="0">
            <a:off x="981001" y="6048692"/>
            <a:ext cx="13633171" cy="679450"/>
          </a:xfrm>
          <a:prstGeom prst="rect">
            <a:avLst/>
          </a:prstGeom>
        </p:spPr>
        <p:txBody>
          <a:bodyPr anchor="t" rtlCol="false" tIns="0" lIns="0" bIns="0" rIns="0">
            <a:spAutoFit/>
          </a:bodyPr>
          <a:lstStyle/>
          <a:p>
            <a:pPr algn="r" marL="0" indent="0" lvl="0">
              <a:lnSpc>
                <a:spcPts val="5599"/>
              </a:lnSpc>
            </a:pPr>
            <a:r>
              <a:rPr lang="en-US" b="true" sz="3999" spc="399">
                <a:solidFill>
                  <a:srgbClr val="F2F7FF"/>
                </a:solidFill>
                <a:latin typeface="Roboto Bold"/>
                <a:ea typeface="Roboto Bold"/>
                <a:cs typeface="Roboto Bold"/>
                <a:sym typeface="Roboto Bold"/>
              </a:rPr>
              <a:t>DECRYPT</a:t>
            </a:r>
          </a:p>
        </p:txBody>
      </p:sp>
      <p:sp>
        <p:nvSpPr>
          <p:cNvPr name="TextBox 20" id="20"/>
          <p:cNvSpPr txBox="true"/>
          <p:nvPr/>
        </p:nvSpPr>
        <p:spPr>
          <a:xfrm rot="0">
            <a:off x="3626129" y="1975771"/>
            <a:ext cx="13633171" cy="789305"/>
          </a:xfrm>
          <a:prstGeom prst="rect">
            <a:avLst/>
          </a:prstGeom>
        </p:spPr>
        <p:txBody>
          <a:bodyPr anchor="t" rtlCol="false" tIns="0" lIns="0" bIns="0" rIns="0">
            <a:spAutoFit/>
          </a:bodyPr>
          <a:lstStyle/>
          <a:p>
            <a:pPr algn="l">
              <a:lnSpc>
                <a:spcPts val="3220"/>
              </a:lnSpc>
            </a:pPr>
            <a:r>
              <a:rPr lang="en-US" sz="2300" spc="460">
                <a:solidFill>
                  <a:srgbClr val="F2F7FF"/>
                </a:solidFill>
                <a:latin typeface="Inter"/>
                <a:ea typeface="Inter"/>
                <a:cs typeface="Inter"/>
                <a:sym typeface="Inter"/>
              </a:rPr>
              <a:t>Người dùng mã hóa dữ liệu bằng khóa công khai và chỉ định chính sách truy cập, tạo ra bản mã</a:t>
            </a:r>
          </a:p>
        </p:txBody>
      </p:sp>
      <p:sp>
        <p:nvSpPr>
          <p:cNvPr name="TextBox 21" id="21"/>
          <p:cNvSpPr txBox="true"/>
          <p:nvPr/>
        </p:nvSpPr>
        <p:spPr>
          <a:xfrm rot="0">
            <a:off x="3626129" y="1201071"/>
            <a:ext cx="13633171" cy="679450"/>
          </a:xfrm>
          <a:prstGeom prst="rect">
            <a:avLst/>
          </a:prstGeom>
        </p:spPr>
        <p:txBody>
          <a:bodyPr anchor="t" rtlCol="false" tIns="0" lIns="0" bIns="0" rIns="0">
            <a:spAutoFit/>
          </a:bodyPr>
          <a:lstStyle/>
          <a:p>
            <a:pPr algn="l" marL="0" indent="0" lvl="0">
              <a:lnSpc>
                <a:spcPts val="5599"/>
              </a:lnSpc>
            </a:pPr>
            <a:r>
              <a:rPr lang="en-US" b="true" sz="3999" spc="399">
                <a:solidFill>
                  <a:srgbClr val="F2F7FF"/>
                </a:solidFill>
                <a:latin typeface="Roboto Bold"/>
                <a:ea typeface="Roboto Bold"/>
                <a:cs typeface="Roboto Bold"/>
                <a:sym typeface="Roboto Bold"/>
              </a:rPr>
              <a:t>ENCRYPT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866600" y="5425757"/>
            <a:ext cx="14808294" cy="1999044"/>
            <a:chOff x="0" y="0"/>
            <a:chExt cx="2983164" cy="402712"/>
          </a:xfrm>
        </p:grpSpPr>
        <p:sp>
          <p:nvSpPr>
            <p:cNvPr name="Freeform 3" id="3"/>
            <p:cNvSpPr/>
            <p:nvPr/>
          </p:nvSpPr>
          <p:spPr>
            <a:xfrm flipH="false" flipV="false" rot="0">
              <a:off x="0" y="0"/>
              <a:ext cx="2983164" cy="402712"/>
            </a:xfrm>
            <a:custGeom>
              <a:avLst/>
              <a:gdLst/>
              <a:ahLst/>
              <a:cxnLst/>
              <a:rect r="r" b="b" t="t" l="l"/>
              <a:pathLst>
                <a:path h="402712" w="2983164">
                  <a:moveTo>
                    <a:pt x="2779964" y="0"/>
                  </a:moveTo>
                  <a:cubicBezTo>
                    <a:pt x="2892188" y="0"/>
                    <a:pt x="2983164" y="90150"/>
                    <a:pt x="2983164" y="201356"/>
                  </a:cubicBezTo>
                  <a:cubicBezTo>
                    <a:pt x="2983164" y="312562"/>
                    <a:pt x="2892188" y="402712"/>
                    <a:pt x="2779964"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4" id="4"/>
            <p:cNvSpPr txBox="true"/>
            <p:nvPr/>
          </p:nvSpPr>
          <p:spPr>
            <a:xfrm>
              <a:off x="0" y="-47625"/>
              <a:ext cx="2983164" cy="450337"/>
            </a:xfrm>
            <a:prstGeom prst="rect">
              <a:avLst/>
            </a:prstGeom>
          </p:spPr>
          <p:txBody>
            <a:bodyPr anchor="ctr" rtlCol="false" tIns="50800" lIns="50800" bIns="50800" rIns="50800"/>
            <a:lstStyle/>
            <a:p>
              <a:pPr algn="ctr">
                <a:lnSpc>
                  <a:spcPts val="3511"/>
                </a:lnSpc>
              </a:pPr>
            </a:p>
          </p:txBody>
        </p:sp>
      </p:grpSp>
      <p:grpSp>
        <p:nvGrpSpPr>
          <p:cNvPr name="Group 5" id="5"/>
          <p:cNvGrpSpPr/>
          <p:nvPr/>
        </p:nvGrpSpPr>
        <p:grpSpPr>
          <a:xfrm rot="0">
            <a:off x="15799786" y="1400808"/>
            <a:ext cx="405649" cy="405649"/>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316B"/>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8" id="8"/>
          <p:cNvGrpSpPr/>
          <p:nvPr/>
        </p:nvGrpSpPr>
        <p:grpSpPr>
          <a:xfrm rot="0">
            <a:off x="16348310" y="1400808"/>
            <a:ext cx="405649" cy="4056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1" id="11"/>
          <p:cNvGrpSpPr/>
          <p:nvPr/>
        </p:nvGrpSpPr>
        <p:grpSpPr>
          <a:xfrm rot="0">
            <a:off x="16896834" y="1400808"/>
            <a:ext cx="405649" cy="40564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sp>
        <p:nvSpPr>
          <p:cNvPr name="Freeform 14" id="14"/>
          <p:cNvSpPr/>
          <p:nvPr/>
        </p:nvSpPr>
        <p:spPr>
          <a:xfrm flipH="false" flipV="false" rot="4184314">
            <a:off x="-4239799" y="2302306"/>
            <a:ext cx="11756667" cy="5682389"/>
          </a:xfrm>
          <a:custGeom>
            <a:avLst/>
            <a:gdLst/>
            <a:ahLst/>
            <a:cxnLst/>
            <a:rect r="r" b="b" t="t" l="l"/>
            <a:pathLst>
              <a:path h="5682389" w="11756667">
                <a:moveTo>
                  <a:pt x="0" y="0"/>
                </a:moveTo>
                <a:lnTo>
                  <a:pt x="11756667" y="0"/>
                </a:lnTo>
                <a:lnTo>
                  <a:pt x="11756667" y="5682388"/>
                </a:lnTo>
                <a:lnTo>
                  <a:pt x="0" y="5682388"/>
                </a:lnTo>
                <a:lnTo>
                  <a:pt x="0" y="0"/>
                </a:lnTo>
                <a:close/>
              </a:path>
            </a:pathLst>
          </a:custGeom>
          <a:blipFill>
            <a:blip r:embed="rId2">
              <a:alphaModFix amt="80000"/>
              <a:extLst>
                <a:ext uri="{96DAC541-7B7A-43D3-8B79-37D633B846F1}">
                  <asvg:svgBlip xmlns:asvg="http://schemas.microsoft.com/office/drawing/2016/SVG/main" r:embed="rId3"/>
                </a:ext>
              </a:extLst>
            </a:blip>
            <a:stretch>
              <a:fillRect l="0" t="0" r="0" b="0"/>
            </a:stretch>
          </a:blipFill>
        </p:spPr>
      </p:sp>
      <p:grpSp>
        <p:nvGrpSpPr>
          <p:cNvPr name="Group 15" id="15"/>
          <p:cNvGrpSpPr/>
          <p:nvPr/>
        </p:nvGrpSpPr>
        <p:grpSpPr>
          <a:xfrm rot="0">
            <a:off x="-1549709" y="3054697"/>
            <a:ext cx="14808294" cy="1999044"/>
            <a:chOff x="0" y="0"/>
            <a:chExt cx="2983164" cy="402712"/>
          </a:xfrm>
        </p:grpSpPr>
        <p:sp>
          <p:nvSpPr>
            <p:cNvPr name="Freeform 16" id="16"/>
            <p:cNvSpPr/>
            <p:nvPr/>
          </p:nvSpPr>
          <p:spPr>
            <a:xfrm flipH="false" flipV="false" rot="0">
              <a:off x="0" y="0"/>
              <a:ext cx="2983164" cy="402712"/>
            </a:xfrm>
            <a:custGeom>
              <a:avLst/>
              <a:gdLst/>
              <a:ahLst/>
              <a:cxnLst/>
              <a:rect r="r" b="b" t="t" l="l"/>
              <a:pathLst>
                <a:path h="402712" w="2983164">
                  <a:moveTo>
                    <a:pt x="2779964" y="0"/>
                  </a:moveTo>
                  <a:cubicBezTo>
                    <a:pt x="2892188" y="0"/>
                    <a:pt x="2983164" y="90150"/>
                    <a:pt x="2983164" y="201356"/>
                  </a:cubicBezTo>
                  <a:cubicBezTo>
                    <a:pt x="2983164" y="312562"/>
                    <a:pt x="2892188" y="402712"/>
                    <a:pt x="2779964"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17" id="17"/>
            <p:cNvSpPr txBox="true"/>
            <p:nvPr/>
          </p:nvSpPr>
          <p:spPr>
            <a:xfrm>
              <a:off x="0" y="-47625"/>
              <a:ext cx="2983164" cy="450337"/>
            </a:xfrm>
            <a:prstGeom prst="rect">
              <a:avLst/>
            </a:prstGeom>
          </p:spPr>
          <p:txBody>
            <a:bodyPr anchor="ctr" rtlCol="false" tIns="50800" lIns="50800" bIns="50800" rIns="50800"/>
            <a:lstStyle/>
            <a:p>
              <a:pPr algn="ctr">
                <a:lnSpc>
                  <a:spcPts val="3511"/>
                </a:lnSpc>
              </a:pPr>
            </a:p>
          </p:txBody>
        </p:sp>
      </p:grpSp>
      <p:grpSp>
        <p:nvGrpSpPr>
          <p:cNvPr name="Group 18" id="18"/>
          <p:cNvGrpSpPr/>
          <p:nvPr/>
        </p:nvGrpSpPr>
        <p:grpSpPr>
          <a:xfrm rot="0">
            <a:off x="-1549709" y="7796818"/>
            <a:ext cx="14808294" cy="1999044"/>
            <a:chOff x="0" y="0"/>
            <a:chExt cx="2983164" cy="402712"/>
          </a:xfrm>
        </p:grpSpPr>
        <p:sp>
          <p:nvSpPr>
            <p:cNvPr name="Freeform 19" id="19"/>
            <p:cNvSpPr/>
            <p:nvPr/>
          </p:nvSpPr>
          <p:spPr>
            <a:xfrm flipH="false" flipV="false" rot="0">
              <a:off x="0" y="0"/>
              <a:ext cx="2983164" cy="402712"/>
            </a:xfrm>
            <a:custGeom>
              <a:avLst/>
              <a:gdLst/>
              <a:ahLst/>
              <a:cxnLst/>
              <a:rect r="r" b="b" t="t" l="l"/>
              <a:pathLst>
                <a:path h="402712" w="2983164">
                  <a:moveTo>
                    <a:pt x="2779964" y="0"/>
                  </a:moveTo>
                  <a:cubicBezTo>
                    <a:pt x="2892188" y="0"/>
                    <a:pt x="2983164" y="90150"/>
                    <a:pt x="2983164" y="201356"/>
                  </a:cubicBezTo>
                  <a:cubicBezTo>
                    <a:pt x="2983164" y="312562"/>
                    <a:pt x="2892188" y="402712"/>
                    <a:pt x="2779964"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20" id="20"/>
            <p:cNvSpPr txBox="true"/>
            <p:nvPr/>
          </p:nvSpPr>
          <p:spPr>
            <a:xfrm>
              <a:off x="0" y="-47625"/>
              <a:ext cx="2983164" cy="450337"/>
            </a:xfrm>
            <a:prstGeom prst="rect">
              <a:avLst/>
            </a:prstGeom>
          </p:spPr>
          <p:txBody>
            <a:bodyPr anchor="ctr" rtlCol="false" tIns="50800" lIns="50800" bIns="50800" rIns="50800"/>
            <a:lstStyle/>
            <a:p>
              <a:pPr algn="ctr">
                <a:lnSpc>
                  <a:spcPts val="3511"/>
                </a:lnSpc>
              </a:pPr>
            </a:p>
          </p:txBody>
        </p:sp>
      </p:grpSp>
      <p:grpSp>
        <p:nvGrpSpPr>
          <p:cNvPr name="Group 21" id="21"/>
          <p:cNvGrpSpPr/>
          <p:nvPr/>
        </p:nvGrpSpPr>
        <p:grpSpPr>
          <a:xfrm rot="0">
            <a:off x="13435725" y="3054697"/>
            <a:ext cx="2053961" cy="1999044"/>
            <a:chOff x="0" y="0"/>
            <a:chExt cx="406400" cy="395534"/>
          </a:xfrm>
        </p:grpSpPr>
        <p:sp>
          <p:nvSpPr>
            <p:cNvPr name="Freeform 22" id="22"/>
            <p:cNvSpPr/>
            <p:nvPr/>
          </p:nvSpPr>
          <p:spPr>
            <a:xfrm flipH="false" flipV="false" rot="0">
              <a:off x="0" y="0"/>
              <a:ext cx="406400" cy="395534"/>
            </a:xfrm>
            <a:custGeom>
              <a:avLst/>
              <a:gdLst/>
              <a:ahLst/>
              <a:cxnLst/>
              <a:rect r="r" b="b" t="t" l="l"/>
              <a:pathLst>
                <a:path h="395534" w="406400">
                  <a:moveTo>
                    <a:pt x="203200" y="0"/>
                  </a:moveTo>
                  <a:cubicBezTo>
                    <a:pt x="315424" y="0"/>
                    <a:pt x="406400" y="88543"/>
                    <a:pt x="406400" y="197767"/>
                  </a:cubicBezTo>
                  <a:cubicBezTo>
                    <a:pt x="406400" y="306991"/>
                    <a:pt x="315424" y="395534"/>
                    <a:pt x="203200" y="395534"/>
                  </a:cubicBezTo>
                  <a:lnTo>
                    <a:pt x="203200" y="395534"/>
                  </a:lnTo>
                  <a:cubicBezTo>
                    <a:pt x="90976" y="395534"/>
                    <a:pt x="0" y="306991"/>
                    <a:pt x="0" y="197767"/>
                  </a:cubicBezTo>
                  <a:cubicBezTo>
                    <a:pt x="0" y="88543"/>
                    <a:pt x="90976" y="0"/>
                    <a:pt x="203200" y="0"/>
                  </a:cubicBezTo>
                  <a:close/>
                </a:path>
              </a:pathLst>
            </a:custGeom>
            <a:solidFill>
              <a:srgbClr val="0B409C"/>
            </a:solidFill>
            <a:ln w="142875" cap="sq">
              <a:solidFill>
                <a:srgbClr val="10316B"/>
              </a:solidFill>
              <a:prstDash val="solid"/>
              <a:miter/>
            </a:ln>
          </p:spPr>
        </p:sp>
        <p:sp>
          <p:nvSpPr>
            <p:cNvPr name="TextBox 23" id="23"/>
            <p:cNvSpPr txBox="true"/>
            <p:nvPr/>
          </p:nvSpPr>
          <p:spPr>
            <a:xfrm>
              <a:off x="0" y="-47625"/>
              <a:ext cx="406400" cy="443159"/>
            </a:xfrm>
            <a:prstGeom prst="rect">
              <a:avLst/>
            </a:prstGeom>
          </p:spPr>
          <p:txBody>
            <a:bodyPr anchor="ctr" rtlCol="false" tIns="50800" lIns="50800" bIns="50800" rIns="50800"/>
            <a:lstStyle/>
            <a:p>
              <a:pPr algn="ctr">
                <a:lnSpc>
                  <a:spcPts val="3511"/>
                </a:lnSpc>
              </a:pPr>
            </a:p>
          </p:txBody>
        </p:sp>
      </p:grpSp>
      <p:grpSp>
        <p:nvGrpSpPr>
          <p:cNvPr name="Group 24" id="24"/>
          <p:cNvGrpSpPr/>
          <p:nvPr/>
        </p:nvGrpSpPr>
        <p:grpSpPr>
          <a:xfrm rot="0">
            <a:off x="2626122" y="5394574"/>
            <a:ext cx="2053961" cy="1999044"/>
            <a:chOff x="0" y="0"/>
            <a:chExt cx="406400" cy="395534"/>
          </a:xfrm>
        </p:grpSpPr>
        <p:sp>
          <p:nvSpPr>
            <p:cNvPr name="Freeform 25" id="25"/>
            <p:cNvSpPr/>
            <p:nvPr/>
          </p:nvSpPr>
          <p:spPr>
            <a:xfrm flipH="false" flipV="false" rot="0">
              <a:off x="0" y="0"/>
              <a:ext cx="406400" cy="395534"/>
            </a:xfrm>
            <a:custGeom>
              <a:avLst/>
              <a:gdLst/>
              <a:ahLst/>
              <a:cxnLst/>
              <a:rect r="r" b="b" t="t" l="l"/>
              <a:pathLst>
                <a:path h="395534" w="406400">
                  <a:moveTo>
                    <a:pt x="203200" y="0"/>
                  </a:moveTo>
                  <a:cubicBezTo>
                    <a:pt x="315424" y="0"/>
                    <a:pt x="406400" y="88543"/>
                    <a:pt x="406400" y="197767"/>
                  </a:cubicBezTo>
                  <a:cubicBezTo>
                    <a:pt x="406400" y="306991"/>
                    <a:pt x="315424" y="395534"/>
                    <a:pt x="203200" y="395534"/>
                  </a:cubicBezTo>
                  <a:lnTo>
                    <a:pt x="203200" y="395534"/>
                  </a:lnTo>
                  <a:cubicBezTo>
                    <a:pt x="90976" y="395534"/>
                    <a:pt x="0" y="306991"/>
                    <a:pt x="0" y="197767"/>
                  </a:cubicBezTo>
                  <a:cubicBezTo>
                    <a:pt x="0" y="88543"/>
                    <a:pt x="90976" y="0"/>
                    <a:pt x="203200" y="0"/>
                  </a:cubicBezTo>
                  <a:close/>
                </a:path>
              </a:pathLst>
            </a:custGeom>
            <a:solidFill>
              <a:srgbClr val="0B409C"/>
            </a:solidFill>
            <a:ln w="142875" cap="sq">
              <a:solidFill>
                <a:srgbClr val="10316B"/>
              </a:solidFill>
              <a:prstDash val="solid"/>
              <a:miter/>
            </a:ln>
          </p:spPr>
        </p:sp>
        <p:sp>
          <p:nvSpPr>
            <p:cNvPr name="TextBox 26" id="26"/>
            <p:cNvSpPr txBox="true"/>
            <p:nvPr/>
          </p:nvSpPr>
          <p:spPr>
            <a:xfrm>
              <a:off x="0" y="-47625"/>
              <a:ext cx="406400" cy="443159"/>
            </a:xfrm>
            <a:prstGeom prst="rect">
              <a:avLst/>
            </a:prstGeom>
          </p:spPr>
          <p:txBody>
            <a:bodyPr anchor="ctr" rtlCol="false" tIns="50800" lIns="50800" bIns="50800" rIns="50800"/>
            <a:lstStyle/>
            <a:p>
              <a:pPr algn="ctr">
                <a:lnSpc>
                  <a:spcPts val="3511"/>
                </a:lnSpc>
              </a:pPr>
            </a:p>
          </p:txBody>
        </p:sp>
      </p:grpSp>
      <p:grpSp>
        <p:nvGrpSpPr>
          <p:cNvPr name="Group 27" id="27"/>
          <p:cNvGrpSpPr/>
          <p:nvPr/>
        </p:nvGrpSpPr>
        <p:grpSpPr>
          <a:xfrm rot="0">
            <a:off x="13435725" y="7796818"/>
            <a:ext cx="2053961" cy="1999044"/>
            <a:chOff x="0" y="0"/>
            <a:chExt cx="406400" cy="395534"/>
          </a:xfrm>
        </p:grpSpPr>
        <p:sp>
          <p:nvSpPr>
            <p:cNvPr name="Freeform 28" id="28"/>
            <p:cNvSpPr/>
            <p:nvPr/>
          </p:nvSpPr>
          <p:spPr>
            <a:xfrm flipH="false" flipV="false" rot="0">
              <a:off x="0" y="0"/>
              <a:ext cx="406400" cy="395534"/>
            </a:xfrm>
            <a:custGeom>
              <a:avLst/>
              <a:gdLst/>
              <a:ahLst/>
              <a:cxnLst/>
              <a:rect r="r" b="b" t="t" l="l"/>
              <a:pathLst>
                <a:path h="395534" w="406400">
                  <a:moveTo>
                    <a:pt x="203200" y="0"/>
                  </a:moveTo>
                  <a:cubicBezTo>
                    <a:pt x="315424" y="0"/>
                    <a:pt x="406400" y="88543"/>
                    <a:pt x="406400" y="197767"/>
                  </a:cubicBezTo>
                  <a:cubicBezTo>
                    <a:pt x="406400" y="306991"/>
                    <a:pt x="315424" y="395534"/>
                    <a:pt x="203200" y="395534"/>
                  </a:cubicBezTo>
                  <a:lnTo>
                    <a:pt x="203200" y="395534"/>
                  </a:lnTo>
                  <a:cubicBezTo>
                    <a:pt x="90976" y="395534"/>
                    <a:pt x="0" y="306991"/>
                    <a:pt x="0" y="197767"/>
                  </a:cubicBezTo>
                  <a:cubicBezTo>
                    <a:pt x="0" y="88543"/>
                    <a:pt x="90976" y="0"/>
                    <a:pt x="203200" y="0"/>
                  </a:cubicBezTo>
                  <a:close/>
                </a:path>
              </a:pathLst>
            </a:custGeom>
            <a:solidFill>
              <a:srgbClr val="0B409C"/>
            </a:solidFill>
            <a:ln w="142875" cap="sq">
              <a:solidFill>
                <a:srgbClr val="10316B"/>
              </a:solidFill>
              <a:prstDash val="solid"/>
              <a:miter/>
            </a:ln>
          </p:spPr>
        </p:sp>
        <p:sp>
          <p:nvSpPr>
            <p:cNvPr name="TextBox 29" id="29"/>
            <p:cNvSpPr txBox="true"/>
            <p:nvPr/>
          </p:nvSpPr>
          <p:spPr>
            <a:xfrm>
              <a:off x="0" y="-47625"/>
              <a:ext cx="406400" cy="443159"/>
            </a:xfrm>
            <a:prstGeom prst="rect">
              <a:avLst/>
            </a:prstGeom>
          </p:spPr>
          <p:txBody>
            <a:bodyPr anchor="ctr" rtlCol="false" tIns="50800" lIns="50800" bIns="50800" rIns="50800"/>
            <a:lstStyle/>
            <a:p>
              <a:pPr algn="ctr">
                <a:lnSpc>
                  <a:spcPts val="3511"/>
                </a:lnSpc>
              </a:pPr>
            </a:p>
          </p:txBody>
        </p:sp>
      </p:grpSp>
      <p:sp>
        <p:nvSpPr>
          <p:cNvPr name="Freeform 30" id="30"/>
          <p:cNvSpPr/>
          <p:nvPr/>
        </p:nvSpPr>
        <p:spPr>
          <a:xfrm flipH="false" flipV="false" rot="0">
            <a:off x="13834029" y="3425543"/>
            <a:ext cx="1257352" cy="1257352"/>
          </a:xfrm>
          <a:custGeom>
            <a:avLst/>
            <a:gdLst/>
            <a:ahLst/>
            <a:cxnLst/>
            <a:rect r="r" b="b" t="t" l="l"/>
            <a:pathLst>
              <a:path h="1257352" w="1257352">
                <a:moveTo>
                  <a:pt x="0" y="0"/>
                </a:moveTo>
                <a:lnTo>
                  <a:pt x="1257352" y="0"/>
                </a:lnTo>
                <a:lnTo>
                  <a:pt x="1257352" y="1257352"/>
                </a:lnTo>
                <a:lnTo>
                  <a:pt x="0" y="12573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2969720" y="5856786"/>
            <a:ext cx="1366764" cy="1074619"/>
          </a:xfrm>
          <a:custGeom>
            <a:avLst/>
            <a:gdLst/>
            <a:ahLst/>
            <a:cxnLst/>
            <a:rect r="r" b="b" t="t" l="l"/>
            <a:pathLst>
              <a:path h="1074619" w="1366764">
                <a:moveTo>
                  <a:pt x="0" y="0"/>
                </a:moveTo>
                <a:lnTo>
                  <a:pt x="1366765" y="0"/>
                </a:lnTo>
                <a:lnTo>
                  <a:pt x="1366765" y="1074619"/>
                </a:lnTo>
                <a:lnTo>
                  <a:pt x="0" y="10746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3884176" y="8259031"/>
            <a:ext cx="1157059" cy="1074619"/>
          </a:xfrm>
          <a:custGeom>
            <a:avLst/>
            <a:gdLst/>
            <a:ahLst/>
            <a:cxnLst/>
            <a:rect r="r" b="b" t="t" l="l"/>
            <a:pathLst>
              <a:path h="1074619" w="1157059">
                <a:moveTo>
                  <a:pt x="0" y="0"/>
                </a:moveTo>
                <a:lnTo>
                  <a:pt x="1157059" y="0"/>
                </a:lnTo>
                <a:lnTo>
                  <a:pt x="1157059" y="1074618"/>
                </a:lnTo>
                <a:lnTo>
                  <a:pt x="0" y="10746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985517" y="644783"/>
            <a:ext cx="14671394" cy="1003300"/>
          </a:xfrm>
          <a:prstGeom prst="rect">
            <a:avLst/>
          </a:prstGeom>
        </p:spPr>
        <p:txBody>
          <a:bodyPr anchor="t" rtlCol="false" tIns="0" lIns="0" bIns="0" rIns="0">
            <a:spAutoFit/>
          </a:bodyPr>
          <a:lstStyle/>
          <a:p>
            <a:pPr algn="l" marL="0" indent="0" lvl="0">
              <a:lnSpc>
                <a:spcPts val="7699"/>
              </a:lnSpc>
            </a:pPr>
            <a:r>
              <a:rPr lang="en-US" b="true" sz="6999" spc="349">
                <a:solidFill>
                  <a:srgbClr val="10316B"/>
                </a:solidFill>
                <a:latin typeface="Roboto Bold"/>
                <a:ea typeface="Roboto Bold"/>
                <a:cs typeface="Roboto Bold"/>
                <a:sym typeface="Roboto Bold"/>
              </a:rPr>
              <a:t>3. ỨNG DỤNG</a:t>
            </a:r>
          </a:p>
        </p:txBody>
      </p:sp>
      <p:sp>
        <p:nvSpPr>
          <p:cNvPr name="TextBox 34" id="34"/>
          <p:cNvSpPr txBox="true"/>
          <p:nvPr/>
        </p:nvSpPr>
        <p:spPr>
          <a:xfrm rot="0">
            <a:off x="1028700" y="3506229"/>
            <a:ext cx="11242047" cy="73596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Bảo vệ thông tin bệnh nhân bằng cách chỉ cho bác sĩ và nhân viên y tế có đủ thẩm quyền truy cập, Internet of Medical Things (IoMT) bảo mật các dữ liệu y tế được thu thập bởi các thiết bị IoMT</a:t>
            </a:r>
          </a:p>
        </p:txBody>
      </p:sp>
      <p:sp>
        <p:nvSpPr>
          <p:cNvPr name="TextBox 35" id="35"/>
          <p:cNvSpPr txBox="true"/>
          <p:nvPr/>
        </p:nvSpPr>
        <p:spPr>
          <a:xfrm rot="0">
            <a:off x="1028700" y="3081552"/>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BẢO MẬT DỮ LIỆU Y TẾ</a:t>
            </a:r>
          </a:p>
        </p:txBody>
      </p:sp>
      <p:sp>
        <p:nvSpPr>
          <p:cNvPr name="TextBox 36" id="36"/>
          <p:cNvSpPr txBox="true"/>
          <p:nvPr/>
        </p:nvSpPr>
        <p:spPr>
          <a:xfrm rot="0">
            <a:off x="1028700" y="4662812"/>
            <a:ext cx="11242047" cy="24066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Kiểm soát ai có thể truy cập các tập tin chia sẻ</a:t>
            </a:r>
          </a:p>
        </p:txBody>
      </p:sp>
      <p:sp>
        <p:nvSpPr>
          <p:cNvPr name="TextBox 37" id="37"/>
          <p:cNvSpPr txBox="true"/>
          <p:nvPr/>
        </p:nvSpPr>
        <p:spPr>
          <a:xfrm rot="0">
            <a:off x="1028700" y="4238135"/>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CHIA SẺ TẬP TIN</a:t>
            </a:r>
          </a:p>
        </p:txBody>
      </p:sp>
      <p:sp>
        <p:nvSpPr>
          <p:cNvPr name="TextBox 38" id="38"/>
          <p:cNvSpPr txBox="true"/>
          <p:nvPr/>
        </p:nvSpPr>
        <p:spPr>
          <a:xfrm rot="0">
            <a:off x="6649724" y="5910419"/>
            <a:ext cx="11242047" cy="48831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Cho phép các tổ chức kiểm soát truy cập dữ liệu dựa trên vai trò, vị trí và các thuộc tính khác của nhân viên</a:t>
            </a:r>
          </a:p>
        </p:txBody>
      </p:sp>
      <p:sp>
        <p:nvSpPr>
          <p:cNvPr name="TextBox 39" id="39"/>
          <p:cNvSpPr txBox="true"/>
          <p:nvPr/>
        </p:nvSpPr>
        <p:spPr>
          <a:xfrm rot="0">
            <a:off x="6649724" y="5485742"/>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QUẢN LÝ QUYỀN TRUY CẬP TRONG TỔ CHỨC</a:t>
            </a:r>
          </a:p>
        </p:txBody>
      </p:sp>
      <p:sp>
        <p:nvSpPr>
          <p:cNvPr name="TextBox 40" id="40"/>
          <p:cNvSpPr txBox="true"/>
          <p:nvPr/>
        </p:nvSpPr>
        <p:spPr>
          <a:xfrm rot="0">
            <a:off x="6649724" y="6963156"/>
            <a:ext cx="11242047" cy="24066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Cho phép người dùng kiểm soát ai có thể truy cập dữ liệu của họ trên đám mây</a:t>
            </a:r>
          </a:p>
        </p:txBody>
      </p:sp>
      <p:sp>
        <p:nvSpPr>
          <p:cNvPr name="TextBox 41" id="41"/>
          <p:cNvSpPr txBox="true"/>
          <p:nvPr/>
        </p:nvSpPr>
        <p:spPr>
          <a:xfrm rot="0">
            <a:off x="6649724" y="6510936"/>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CHIA SẺ DỮ LIỆU TRÊN ĐÁM MÂY</a:t>
            </a:r>
          </a:p>
        </p:txBody>
      </p:sp>
      <p:sp>
        <p:nvSpPr>
          <p:cNvPr name="TextBox 42" id="42"/>
          <p:cNvSpPr txBox="true"/>
          <p:nvPr/>
        </p:nvSpPr>
        <p:spPr>
          <a:xfrm rot="0">
            <a:off x="718591" y="8430504"/>
            <a:ext cx="11242047" cy="24066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Đảm bảo chỉ những người dùng đã trả tiền mới có thể xem các kênh</a:t>
            </a:r>
          </a:p>
        </p:txBody>
      </p:sp>
      <p:sp>
        <p:nvSpPr>
          <p:cNvPr name="TextBox 43" id="43"/>
          <p:cNvSpPr txBox="true"/>
          <p:nvPr/>
        </p:nvSpPr>
        <p:spPr>
          <a:xfrm rot="0">
            <a:off x="718591" y="8005827"/>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HỆ THỐNG TRUYỀN HÌNH TRẢ TIỀN</a:t>
            </a:r>
          </a:p>
        </p:txBody>
      </p:sp>
      <p:sp>
        <p:nvSpPr>
          <p:cNvPr name="TextBox 44" id="44"/>
          <p:cNvSpPr txBox="true"/>
          <p:nvPr/>
        </p:nvSpPr>
        <p:spPr>
          <a:xfrm rot="0">
            <a:off x="718591" y="9211492"/>
            <a:ext cx="11242047" cy="240664"/>
          </a:xfrm>
          <a:prstGeom prst="rect">
            <a:avLst/>
          </a:prstGeom>
        </p:spPr>
        <p:txBody>
          <a:bodyPr anchor="t" rtlCol="false" tIns="0" lIns="0" bIns="0" rIns="0">
            <a:spAutoFit/>
          </a:bodyPr>
          <a:lstStyle/>
          <a:p>
            <a:pPr algn="l">
              <a:lnSpc>
                <a:spcPts val="1960"/>
              </a:lnSpc>
            </a:pPr>
            <a:r>
              <a:rPr lang="en-US" sz="1400" spc="280">
                <a:solidFill>
                  <a:srgbClr val="F2F7FF"/>
                </a:solidFill>
                <a:latin typeface="Inter"/>
                <a:ea typeface="Inter"/>
                <a:cs typeface="Inter"/>
                <a:sym typeface="Inter"/>
              </a:rPr>
              <a:t>Kiểm soát quyền truy cập vào các tin nhắn đa phương tiện an toàn</a:t>
            </a:r>
          </a:p>
        </p:txBody>
      </p:sp>
      <p:sp>
        <p:nvSpPr>
          <p:cNvPr name="TextBox 45" id="45"/>
          <p:cNvSpPr txBox="true"/>
          <p:nvPr/>
        </p:nvSpPr>
        <p:spPr>
          <a:xfrm rot="0">
            <a:off x="718591" y="8786815"/>
            <a:ext cx="11242047" cy="415289"/>
          </a:xfrm>
          <a:prstGeom prst="rect">
            <a:avLst/>
          </a:prstGeom>
        </p:spPr>
        <p:txBody>
          <a:bodyPr anchor="t" rtlCol="false" tIns="0" lIns="0" bIns="0" rIns="0">
            <a:spAutoFit/>
          </a:bodyPr>
          <a:lstStyle/>
          <a:p>
            <a:pPr algn="l" marL="0" indent="0" lvl="0">
              <a:lnSpc>
                <a:spcPts val="3360"/>
              </a:lnSpc>
            </a:pPr>
            <a:r>
              <a:rPr lang="en-US" b="true" sz="2400" spc="240">
                <a:solidFill>
                  <a:srgbClr val="F2F7FF"/>
                </a:solidFill>
                <a:latin typeface="Roboto Bold"/>
                <a:ea typeface="Roboto Bold"/>
                <a:cs typeface="Roboto Bold"/>
                <a:sym typeface="Roboto Bold"/>
              </a:rPr>
              <a:t>QUẢN LÝ KHÓA NHÓM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sp>
        <p:nvSpPr>
          <p:cNvPr name="Freeform 2" id="2"/>
          <p:cNvSpPr/>
          <p:nvPr/>
        </p:nvSpPr>
        <p:spPr>
          <a:xfrm flipH="false" flipV="false" rot="2153473">
            <a:off x="4468979" y="-469646"/>
            <a:ext cx="16717782" cy="8080261"/>
          </a:xfrm>
          <a:custGeom>
            <a:avLst/>
            <a:gdLst/>
            <a:ahLst/>
            <a:cxnLst/>
            <a:rect r="r" b="b" t="t" l="l"/>
            <a:pathLst>
              <a:path h="8080261" w="16717782">
                <a:moveTo>
                  <a:pt x="0" y="0"/>
                </a:moveTo>
                <a:lnTo>
                  <a:pt x="16717782" y="0"/>
                </a:lnTo>
                <a:lnTo>
                  <a:pt x="16717782" y="8080262"/>
                </a:lnTo>
                <a:lnTo>
                  <a:pt x="0" y="8080262"/>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2371095"/>
            <a:chOff x="0" y="0"/>
            <a:chExt cx="4816593" cy="624486"/>
          </a:xfrm>
        </p:grpSpPr>
        <p:sp>
          <p:nvSpPr>
            <p:cNvPr name="Freeform 4" id="4"/>
            <p:cNvSpPr/>
            <p:nvPr/>
          </p:nvSpPr>
          <p:spPr>
            <a:xfrm flipH="false" flipV="false" rot="0">
              <a:off x="0" y="0"/>
              <a:ext cx="4816592" cy="624486"/>
            </a:xfrm>
            <a:custGeom>
              <a:avLst/>
              <a:gdLst/>
              <a:ahLst/>
              <a:cxnLst/>
              <a:rect r="r" b="b" t="t" l="l"/>
              <a:pathLst>
                <a:path h="624486" w="4816592">
                  <a:moveTo>
                    <a:pt x="0" y="0"/>
                  </a:moveTo>
                  <a:lnTo>
                    <a:pt x="4816592" y="0"/>
                  </a:lnTo>
                  <a:lnTo>
                    <a:pt x="4816592" y="624486"/>
                  </a:lnTo>
                  <a:lnTo>
                    <a:pt x="0" y="624486"/>
                  </a:lnTo>
                  <a:close/>
                </a:path>
              </a:pathLst>
            </a:custGeom>
            <a:solidFill>
              <a:srgbClr val="10316B"/>
            </a:solidFill>
          </p:spPr>
        </p:sp>
        <p:sp>
          <p:nvSpPr>
            <p:cNvPr name="TextBox 5" id="5"/>
            <p:cNvSpPr txBox="true"/>
            <p:nvPr/>
          </p:nvSpPr>
          <p:spPr>
            <a:xfrm>
              <a:off x="0" y="-47625"/>
              <a:ext cx="4816593" cy="672111"/>
            </a:xfrm>
            <a:prstGeom prst="rect">
              <a:avLst/>
            </a:prstGeom>
          </p:spPr>
          <p:txBody>
            <a:bodyPr anchor="ctr" rtlCol="false" tIns="50800" lIns="50800" bIns="50800" rIns="50800"/>
            <a:lstStyle/>
            <a:p>
              <a:pPr algn="ctr">
                <a:lnSpc>
                  <a:spcPts val="3511"/>
                </a:lnSpc>
              </a:pPr>
            </a:p>
          </p:txBody>
        </p:sp>
      </p:grpSp>
      <p:sp>
        <p:nvSpPr>
          <p:cNvPr name="TextBox 6" id="6"/>
          <p:cNvSpPr txBox="true"/>
          <p:nvPr/>
        </p:nvSpPr>
        <p:spPr>
          <a:xfrm rot="0">
            <a:off x="2816123" y="642810"/>
            <a:ext cx="14486360" cy="1149350"/>
          </a:xfrm>
          <a:prstGeom prst="rect">
            <a:avLst/>
          </a:prstGeom>
        </p:spPr>
        <p:txBody>
          <a:bodyPr anchor="t" rtlCol="false" tIns="0" lIns="0" bIns="0" rIns="0">
            <a:spAutoFit/>
          </a:bodyPr>
          <a:lstStyle/>
          <a:p>
            <a:pPr algn="r" marL="0" indent="0" lvl="0">
              <a:lnSpc>
                <a:spcPts val="8800"/>
              </a:lnSpc>
            </a:pPr>
            <a:r>
              <a:rPr lang="en-US" b="true" sz="8000" spc="400">
                <a:solidFill>
                  <a:srgbClr val="F2F7FF"/>
                </a:solidFill>
                <a:latin typeface="Roboto Bold"/>
                <a:ea typeface="Roboto Bold"/>
                <a:cs typeface="Roboto Bold"/>
                <a:sym typeface="Roboto Bold"/>
              </a:rPr>
              <a:t>4. ƯU ĐIỂM, HẠN CHẾ </a:t>
            </a:r>
          </a:p>
        </p:txBody>
      </p:sp>
      <p:grpSp>
        <p:nvGrpSpPr>
          <p:cNvPr name="Group 7" id="7"/>
          <p:cNvGrpSpPr/>
          <p:nvPr/>
        </p:nvGrpSpPr>
        <p:grpSpPr>
          <a:xfrm rot="0">
            <a:off x="985517" y="1389311"/>
            <a:ext cx="405649" cy="405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7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0" id="10"/>
          <p:cNvGrpSpPr/>
          <p:nvPr/>
        </p:nvGrpSpPr>
        <p:grpSpPr>
          <a:xfrm rot="0">
            <a:off x="1534041" y="1389311"/>
            <a:ext cx="405649" cy="405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3" id="13"/>
          <p:cNvGrpSpPr/>
          <p:nvPr/>
        </p:nvGrpSpPr>
        <p:grpSpPr>
          <a:xfrm rot="0">
            <a:off x="2082565" y="1389311"/>
            <a:ext cx="405649" cy="405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6" id="16"/>
          <p:cNvGrpSpPr/>
          <p:nvPr/>
        </p:nvGrpSpPr>
        <p:grpSpPr>
          <a:xfrm rot="0">
            <a:off x="-1891585" y="2941871"/>
            <a:ext cx="10852774" cy="3090701"/>
            <a:chOff x="0" y="0"/>
            <a:chExt cx="1414094" cy="402712"/>
          </a:xfrm>
        </p:grpSpPr>
        <p:sp>
          <p:nvSpPr>
            <p:cNvPr name="Freeform 17" id="17"/>
            <p:cNvSpPr/>
            <p:nvPr/>
          </p:nvSpPr>
          <p:spPr>
            <a:xfrm flipH="false" flipV="false" rot="0">
              <a:off x="0" y="0"/>
              <a:ext cx="1414094" cy="402712"/>
            </a:xfrm>
            <a:custGeom>
              <a:avLst/>
              <a:gdLst/>
              <a:ahLst/>
              <a:cxnLst/>
              <a:rect r="r" b="b" t="t" l="l"/>
              <a:pathLst>
                <a:path h="402712" w="1414094">
                  <a:moveTo>
                    <a:pt x="1210894" y="0"/>
                  </a:moveTo>
                  <a:cubicBezTo>
                    <a:pt x="1323118" y="0"/>
                    <a:pt x="1414094" y="90150"/>
                    <a:pt x="1414094" y="201356"/>
                  </a:cubicBezTo>
                  <a:cubicBezTo>
                    <a:pt x="1414094" y="312562"/>
                    <a:pt x="1323118" y="402712"/>
                    <a:pt x="1210894" y="402712"/>
                  </a:cubicBezTo>
                  <a:lnTo>
                    <a:pt x="203200" y="402712"/>
                  </a:lnTo>
                  <a:cubicBezTo>
                    <a:pt x="90976" y="402712"/>
                    <a:pt x="0" y="312562"/>
                    <a:pt x="0" y="201356"/>
                  </a:cubicBezTo>
                  <a:cubicBezTo>
                    <a:pt x="0" y="90150"/>
                    <a:pt x="90976" y="0"/>
                    <a:pt x="203200" y="0"/>
                  </a:cubicBezTo>
                  <a:close/>
                </a:path>
              </a:pathLst>
            </a:custGeom>
            <a:solidFill>
              <a:srgbClr val="0B409C"/>
            </a:solidFill>
            <a:ln cap="sq">
              <a:noFill/>
              <a:prstDash val="solid"/>
              <a:miter/>
            </a:ln>
          </p:spPr>
        </p:sp>
        <p:sp>
          <p:nvSpPr>
            <p:cNvPr name="TextBox 18" id="18"/>
            <p:cNvSpPr txBox="true"/>
            <p:nvPr/>
          </p:nvSpPr>
          <p:spPr>
            <a:xfrm>
              <a:off x="0" y="-47625"/>
              <a:ext cx="1414094" cy="450337"/>
            </a:xfrm>
            <a:prstGeom prst="rect">
              <a:avLst/>
            </a:prstGeom>
          </p:spPr>
          <p:txBody>
            <a:bodyPr anchor="ctr" rtlCol="false" tIns="50800" lIns="50800" bIns="50800" rIns="50800"/>
            <a:lstStyle/>
            <a:p>
              <a:pPr algn="ctr">
                <a:lnSpc>
                  <a:spcPts val="3511"/>
                </a:lnSpc>
              </a:pPr>
            </a:p>
          </p:txBody>
        </p:sp>
      </p:grpSp>
      <p:grpSp>
        <p:nvGrpSpPr>
          <p:cNvPr name="Group 19" id="19"/>
          <p:cNvGrpSpPr/>
          <p:nvPr/>
        </p:nvGrpSpPr>
        <p:grpSpPr>
          <a:xfrm rot="0">
            <a:off x="9326810" y="2941871"/>
            <a:ext cx="10852774" cy="3090701"/>
            <a:chOff x="0" y="0"/>
            <a:chExt cx="1414094" cy="402712"/>
          </a:xfrm>
        </p:grpSpPr>
        <p:sp>
          <p:nvSpPr>
            <p:cNvPr name="Freeform 20" id="20"/>
            <p:cNvSpPr/>
            <p:nvPr/>
          </p:nvSpPr>
          <p:spPr>
            <a:xfrm flipH="false" flipV="false" rot="0">
              <a:off x="0" y="0"/>
              <a:ext cx="1414094" cy="402712"/>
            </a:xfrm>
            <a:custGeom>
              <a:avLst/>
              <a:gdLst/>
              <a:ahLst/>
              <a:cxnLst/>
              <a:rect r="r" b="b" t="t" l="l"/>
              <a:pathLst>
                <a:path h="402712" w="1414094">
                  <a:moveTo>
                    <a:pt x="1210894" y="0"/>
                  </a:moveTo>
                  <a:cubicBezTo>
                    <a:pt x="1323118" y="0"/>
                    <a:pt x="1414094" y="90150"/>
                    <a:pt x="1414094" y="201356"/>
                  </a:cubicBezTo>
                  <a:cubicBezTo>
                    <a:pt x="1414094" y="312562"/>
                    <a:pt x="1323118" y="402712"/>
                    <a:pt x="1210894"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21" id="21"/>
            <p:cNvSpPr txBox="true"/>
            <p:nvPr/>
          </p:nvSpPr>
          <p:spPr>
            <a:xfrm>
              <a:off x="0" y="-47625"/>
              <a:ext cx="1414094" cy="450337"/>
            </a:xfrm>
            <a:prstGeom prst="rect">
              <a:avLst/>
            </a:prstGeom>
          </p:spPr>
          <p:txBody>
            <a:bodyPr anchor="ctr" rtlCol="false" tIns="50800" lIns="50800" bIns="50800" rIns="50800"/>
            <a:lstStyle/>
            <a:p>
              <a:pPr algn="ctr">
                <a:lnSpc>
                  <a:spcPts val="3511"/>
                </a:lnSpc>
              </a:pPr>
            </a:p>
          </p:txBody>
        </p:sp>
      </p:grpSp>
      <p:grpSp>
        <p:nvGrpSpPr>
          <p:cNvPr name="Group 22" id="22"/>
          <p:cNvGrpSpPr/>
          <p:nvPr/>
        </p:nvGrpSpPr>
        <p:grpSpPr>
          <a:xfrm rot="0">
            <a:off x="-1891585" y="6322715"/>
            <a:ext cx="10852774" cy="3090701"/>
            <a:chOff x="0" y="0"/>
            <a:chExt cx="1414094" cy="402712"/>
          </a:xfrm>
        </p:grpSpPr>
        <p:sp>
          <p:nvSpPr>
            <p:cNvPr name="Freeform 23" id="23"/>
            <p:cNvSpPr/>
            <p:nvPr/>
          </p:nvSpPr>
          <p:spPr>
            <a:xfrm flipH="false" flipV="false" rot="0">
              <a:off x="0" y="0"/>
              <a:ext cx="1414094" cy="402712"/>
            </a:xfrm>
            <a:custGeom>
              <a:avLst/>
              <a:gdLst/>
              <a:ahLst/>
              <a:cxnLst/>
              <a:rect r="r" b="b" t="t" l="l"/>
              <a:pathLst>
                <a:path h="402712" w="1414094">
                  <a:moveTo>
                    <a:pt x="1210894" y="0"/>
                  </a:moveTo>
                  <a:cubicBezTo>
                    <a:pt x="1323118" y="0"/>
                    <a:pt x="1414094" y="90150"/>
                    <a:pt x="1414094" y="201356"/>
                  </a:cubicBezTo>
                  <a:cubicBezTo>
                    <a:pt x="1414094" y="312562"/>
                    <a:pt x="1323118" y="402712"/>
                    <a:pt x="1210894" y="402712"/>
                  </a:cubicBezTo>
                  <a:lnTo>
                    <a:pt x="203200" y="402712"/>
                  </a:lnTo>
                  <a:cubicBezTo>
                    <a:pt x="90976" y="402712"/>
                    <a:pt x="0" y="312562"/>
                    <a:pt x="0" y="201356"/>
                  </a:cubicBezTo>
                  <a:cubicBezTo>
                    <a:pt x="0" y="90150"/>
                    <a:pt x="90976" y="0"/>
                    <a:pt x="203200" y="0"/>
                  </a:cubicBezTo>
                  <a:close/>
                </a:path>
              </a:pathLst>
            </a:custGeom>
            <a:solidFill>
              <a:srgbClr val="10316B"/>
            </a:solidFill>
            <a:ln cap="sq">
              <a:noFill/>
              <a:prstDash val="solid"/>
              <a:miter/>
            </a:ln>
          </p:spPr>
        </p:sp>
        <p:sp>
          <p:nvSpPr>
            <p:cNvPr name="TextBox 24" id="24"/>
            <p:cNvSpPr txBox="true"/>
            <p:nvPr/>
          </p:nvSpPr>
          <p:spPr>
            <a:xfrm>
              <a:off x="0" y="-47625"/>
              <a:ext cx="1414094" cy="450337"/>
            </a:xfrm>
            <a:prstGeom prst="rect">
              <a:avLst/>
            </a:prstGeom>
          </p:spPr>
          <p:txBody>
            <a:bodyPr anchor="ctr" rtlCol="false" tIns="50800" lIns="50800" bIns="50800" rIns="50800"/>
            <a:lstStyle/>
            <a:p>
              <a:pPr algn="ctr">
                <a:lnSpc>
                  <a:spcPts val="3511"/>
                </a:lnSpc>
              </a:pPr>
            </a:p>
          </p:txBody>
        </p:sp>
      </p:grpSp>
      <p:grpSp>
        <p:nvGrpSpPr>
          <p:cNvPr name="Group 25" id="25"/>
          <p:cNvGrpSpPr/>
          <p:nvPr/>
        </p:nvGrpSpPr>
        <p:grpSpPr>
          <a:xfrm rot="0">
            <a:off x="9326810" y="6322715"/>
            <a:ext cx="10852774" cy="3090701"/>
            <a:chOff x="0" y="0"/>
            <a:chExt cx="1414094" cy="402712"/>
          </a:xfrm>
        </p:grpSpPr>
        <p:sp>
          <p:nvSpPr>
            <p:cNvPr name="Freeform 26" id="26"/>
            <p:cNvSpPr/>
            <p:nvPr/>
          </p:nvSpPr>
          <p:spPr>
            <a:xfrm flipH="false" flipV="false" rot="0">
              <a:off x="0" y="0"/>
              <a:ext cx="1414094" cy="402712"/>
            </a:xfrm>
            <a:custGeom>
              <a:avLst/>
              <a:gdLst/>
              <a:ahLst/>
              <a:cxnLst/>
              <a:rect r="r" b="b" t="t" l="l"/>
              <a:pathLst>
                <a:path h="402712" w="1414094">
                  <a:moveTo>
                    <a:pt x="1210894" y="0"/>
                  </a:moveTo>
                  <a:cubicBezTo>
                    <a:pt x="1323118" y="0"/>
                    <a:pt x="1414094" y="90150"/>
                    <a:pt x="1414094" y="201356"/>
                  </a:cubicBezTo>
                  <a:cubicBezTo>
                    <a:pt x="1414094" y="312562"/>
                    <a:pt x="1323118" y="402712"/>
                    <a:pt x="1210894" y="402712"/>
                  </a:cubicBezTo>
                  <a:lnTo>
                    <a:pt x="203200" y="402712"/>
                  </a:lnTo>
                  <a:cubicBezTo>
                    <a:pt x="90976" y="402712"/>
                    <a:pt x="0" y="312562"/>
                    <a:pt x="0" y="201356"/>
                  </a:cubicBezTo>
                  <a:cubicBezTo>
                    <a:pt x="0" y="90150"/>
                    <a:pt x="90976" y="0"/>
                    <a:pt x="203200" y="0"/>
                  </a:cubicBezTo>
                  <a:close/>
                </a:path>
              </a:pathLst>
            </a:custGeom>
            <a:solidFill>
              <a:srgbClr val="0B409C"/>
            </a:solidFill>
            <a:ln cap="sq">
              <a:noFill/>
              <a:prstDash val="solid"/>
              <a:miter/>
            </a:ln>
          </p:spPr>
        </p:sp>
        <p:sp>
          <p:nvSpPr>
            <p:cNvPr name="TextBox 27" id="27"/>
            <p:cNvSpPr txBox="true"/>
            <p:nvPr/>
          </p:nvSpPr>
          <p:spPr>
            <a:xfrm>
              <a:off x="0" y="-47625"/>
              <a:ext cx="1414094" cy="450337"/>
            </a:xfrm>
            <a:prstGeom prst="rect">
              <a:avLst/>
            </a:prstGeom>
          </p:spPr>
          <p:txBody>
            <a:bodyPr anchor="ctr" rtlCol="false" tIns="50800" lIns="50800" bIns="50800" rIns="50800"/>
            <a:lstStyle/>
            <a:p>
              <a:pPr algn="ctr">
                <a:lnSpc>
                  <a:spcPts val="3511"/>
                </a:lnSpc>
              </a:pPr>
            </a:p>
          </p:txBody>
        </p:sp>
      </p:grpSp>
      <p:sp>
        <p:nvSpPr>
          <p:cNvPr name="TextBox 28" id="28"/>
          <p:cNvSpPr txBox="true"/>
          <p:nvPr/>
        </p:nvSpPr>
        <p:spPr>
          <a:xfrm rot="0">
            <a:off x="357399" y="3954673"/>
            <a:ext cx="7820001" cy="184213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CP-ABE cho phép kiểm soát truy cập dữ liệu một cách linh hoạt và chi tiết dựa trên các thuộc tính của người dùng. Thay vì mã hóa cho một người dùng cụ thể, dữ liệu được mã hóa dựa trên chính sách truy cập</a:t>
            </a:r>
          </a:p>
        </p:txBody>
      </p:sp>
      <p:sp>
        <p:nvSpPr>
          <p:cNvPr name="TextBox 29" id="29"/>
          <p:cNvSpPr txBox="true"/>
          <p:nvPr/>
        </p:nvSpPr>
        <p:spPr>
          <a:xfrm rot="0">
            <a:off x="844681" y="3218492"/>
            <a:ext cx="6845437" cy="533399"/>
          </a:xfrm>
          <a:prstGeom prst="rect">
            <a:avLst/>
          </a:prstGeom>
        </p:spPr>
        <p:txBody>
          <a:bodyPr anchor="t" rtlCol="false" tIns="0" lIns="0" bIns="0" rIns="0">
            <a:spAutoFit/>
          </a:bodyPr>
          <a:lstStyle/>
          <a:p>
            <a:pPr algn="just" marL="0" indent="0" lvl="0">
              <a:lnSpc>
                <a:spcPts val="4200"/>
              </a:lnSpc>
            </a:pPr>
            <a:r>
              <a:rPr lang="en-US" b="true" sz="3000" spc="300">
                <a:solidFill>
                  <a:srgbClr val="F2F7FF"/>
                </a:solidFill>
                <a:latin typeface="Roboto Bold"/>
                <a:ea typeface="Roboto Bold"/>
                <a:cs typeface="Roboto Bold"/>
                <a:sym typeface="Roboto Bold"/>
              </a:rPr>
              <a:t>KIỂM SOÁT TRUY CẬP CHI TIẾT</a:t>
            </a:r>
          </a:p>
        </p:txBody>
      </p:sp>
      <p:sp>
        <p:nvSpPr>
          <p:cNvPr name="TextBox 30" id="30"/>
          <p:cNvSpPr txBox="true"/>
          <p:nvPr/>
        </p:nvSpPr>
        <p:spPr>
          <a:xfrm rot="0">
            <a:off x="10713618" y="7261296"/>
            <a:ext cx="7324584" cy="184213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Hệ thống được thiết kế để chống lại các cuộc tấn công thông đồng, trong đó nhiều người dùng kết hợp khóa của họ để truy cập dữ liệu trái phép</a:t>
            </a:r>
          </a:p>
          <a:p>
            <a:pPr algn="l">
              <a:lnSpc>
                <a:spcPts val="2940"/>
              </a:lnSpc>
            </a:pPr>
          </a:p>
        </p:txBody>
      </p:sp>
      <p:sp>
        <p:nvSpPr>
          <p:cNvPr name="TextBox 31" id="31"/>
          <p:cNvSpPr txBox="true"/>
          <p:nvPr/>
        </p:nvSpPr>
        <p:spPr>
          <a:xfrm rot="0">
            <a:off x="11669479" y="3218492"/>
            <a:ext cx="4917447" cy="533399"/>
          </a:xfrm>
          <a:prstGeom prst="rect">
            <a:avLst/>
          </a:prstGeom>
        </p:spPr>
        <p:txBody>
          <a:bodyPr anchor="t" rtlCol="false" tIns="0" lIns="0" bIns="0" rIns="0">
            <a:spAutoFit/>
          </a:bodyPr>
          <a:lstStyle/>
          <a:p>
            <a:pPr algn="ctr" marL="0" indent="0" lvl="0">
              <a:lnSpc>
                <a:spcPts val="4200"/>
              </a:lnSpc>
            </a:pPr>
            <a:r>
              <a:rPr lang="en-US" b="true" sz="3000" spc="300">
                <a:solidFill>
                  <a:srgbClr val="F2F7FF"/>
                </a:solidFill>
                <a:latin typeface="Roboto Bold"/>
                <a:ea typeface="Roboto Bold"/>
                <a:cs typeface="Roboto Bold"/>
                <a:sym typeface="Roboto Bold"/>
              </a:rPr>
              <a:t>TÍNH LINH HOẠT</a:t>
            </a:r>
          </a:p>
        </p:txBody>
      </p:sp>
      <p:sp>
        <p:nvSpPr>
          <p:cNvPr name="TextBox 32" id="32"/>
          <p:cNvSpPr txBox="true"/>
          <p:nvPr/>
        </p:nvSpPr>
        <p:spPr>
          <a:xfrm rot="0">
            <a:off x="10713618" y="6527872"/>
            <a:ext cx="7324584" cy="533399"/>
          </a:xfrm>
          <a:prstGeom prst="rect">
            <a:avLst/>
          </a:prstGeom>
        </p:spPr>
        <p:txBody>
          <a:bodyPr anchor="t" rtlCol="false" tIns="0" lIns="0" bIns="0" rIns="0">
            <a:spAutoFit/>
          </a:bodyPr>
          <a:lstStyle/>
          <a:p>
            <a:pPr algn="ctr" marL="0" indent="0" lvl="0">
              <a:lnSpc>
                <a:spcPts val="4200"/>
              </a:lnSpc>
            </a:pPr>
            <a:r>
              <a:rPr lang="en-US" b="true" sz="3000" spc="300">
                <a:solidFill>
                  <a:srgbClr val="F2F7FF"/>
                </a:solidFill>
                <a:latin typeface="Roboto Bold"/>
                <a:ea typeface="Roboto Bold"/>
                <a:cs typeface="Roboto Bold"/>
                <a:sym typeface="Roboto Bold"/>
              </a:rPr>
              <a:t>CHỐNG TẤN CÔNG THÔNG ĐỒNG</a:t>
            </a:r>
          </a:p>
        </p:txBody>
      </p:sp>
      <p:sp>
        <p:nvSpPr>
          <p:cNvPr name="TextBox 33" id="33"/>
          <p:cNvSpPr txBox="true"/>
          <p:nvPr/>
        </p:nvSpPr>
        <p:spPr>
          <a:xfrm rot="0">
            <a:off x="357399" y="7261296"/>
            <a:ext cx="7820001" cy="184213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Dữ liệu được mã hóa và chỉ những người dùng có thuộc tính phù hợp với chính sách truy cập mới có thể giải mã. Điều này đảm bảo tính bảo mật của dữ liệu ngay cả khi máy chủ lưu trữ bị xâm nhập</a:t>
            </a:r>
          </a:p>
        </p:txBody>
      </p:sp>
      <p:sp>
        <p:nvSpPr>
          <p:cNvPr name="TextBox 34" id="34"/>
          <p:cNvSpPr txBox="true"/>
          <p:nvPr/>
        </p:nvSpPr>
        <p:spPr>
          <a:xfrm rot="0">
            <a:off x="844681" y="6527872"/>
            <a:ext cx="4917447" cy="533399"/>
          </a:xfrm>
          <a:prstGeom prst="rect">
            <a:avLst/>
          </a:prstGeom>
        </p:spPr>
        <p:txBody>
          <a:bodyPr anchor="t" rtlCol="false" tIns="0" lIns="0" bIns="0" rIns="0">
            <a:spAutoFit/>
          </a:bodyPr>
          <a:lstStyle/>
          <a:p>
            <a:pPr algn="r" marL="0" indent="0" lvl="0">
              <a:lnSpc>
                <a:spcPts val="4200"/>
              </a:lnSpc>
            </a:pPr>
            <a:r>
              <a:rPr lang="en-US" b="true" sz="3000" spc="300">
                <a:solidFill>
                  <a:srgbClr val="F2F7FF"/>
                </a:solidFill>
                <a:latin typeface="Roboto Bold"/>
                <a:ea typeface="Roboto Bold"/>
                <a:cs typeface="Roboto Bold"/>
                <a:sym typeface="Roboto Bold"/>
              </a:rPr>
              <a:t>BẢO MẬT DỮ LIỆU</a:t>
            </a:r>
          </a:p>
        </p:txBody>
      </p:sp>
      <p:sp>
        <p:nvSpPr>
          <p:cNvPr name="TextBox 35" id="35"/>
          <p:cNvSpPr txBox="true"/>
          <p:nvPr/>
        </p:nvSpPr>
        <p:spPr>
          <a:xfrm rot="0">
            <a:off x="10218202" y="3954673"/>
            <a:ext cx="7820001" cy="184213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Hệ thống hỗ trợ các chính sách truy cập phức tạp, có thể bao gồm các cổng AND, OR và các cấu trúc ngưỡng (threshold). Các chính sách này có thể kết hợp nhiều thuộc tính khác nhau</a:t>
            </a:r>
          </a:p>
        </p:txBody>
      </p:sp>
      <p:grpSp>
        <p:nvGrpSpPr>
          <p:cNvPr name="Group 36" id="36"/>
          <p:cNvGrpSpPr/>
          <p:nvPr/>
        </p:nvGrpSpPr>
        <p:grpSpPr>
          <a:xfrm rot="0">
            <a:off x="0" y="1947851"/>
            <a:ext cx="4160567" cy="708270"/>
            <a:chOff x="0" y="0"/>
            <a:chExt cx="1095787" cy="186540"/>
          </a:xfrm>
        </p:grpSpPr>
        <p:sp>
          <p:nvSpPr>
            <p:cNvPr name="Freeform 37" id="37"/>
            <p:cNvSpPr/>
            <p:nvPr/>
          </p:nvSpPr>
          <p:spPr>
            <a:xfrm flipH="false" flipV="false" rot="0">
              <a:off x="0" y="0"/>
              <a:ext cx="1095787" cy="186540"/>
            </a:xfrm>
            <a:custGeom>
              <a:avLst/>
              <a:gdLst/>
              <a:ahLst/>
              <a:cxnLst/>
              <a:rect r="r" b="b" t="t" l="l"/>
              <a:pathLst>
                <a:path h="186540" w="1095787">
                  <a:moveTo>
                    <a:pt x="26051" y="0"/>
                  </a:moveTo>
                  <a:lnTo>
                    <a:pt x="1069736" y="0"/>
                  </a:lnTo>
                  <a:cubicBezTo>
                    <a:pt x="1084124" y="0"/>
                    <a:pt x="1095787" y="11663"/>
                    <a:pt x="1095787" y="26051"/>
                  </a:cubicBezTo>
                  <a:lnTo>
                    <a:pt x="1095787" y="160489"/>
                  </a:lnTo>
                  <a:cubicBezTo>
                    <a:pt x="1095787" y="167398"/>
                    <a:pt x="1093042" y="174025"/>
                    <a:pt x="1088157" y="178910"/>
                  </a:cubicBezTo>
                  <a:cubicBezTo>
                    <a:pt x="1083271" y="183796"/>
                    <a:pt x="1076645" y="186540"/>
                    <a:pt x="1069736" y="186540"/>
                  </a:cubicBezTo>
                  <a:lnTo>
                    <a:pt x="26051" y="186540"/>
                  </a:lnTo>
                  <a:cubicBezTo>
                    <a:pt x="19142" y="186540"/>
                    <a:pt x="12516" y="183796"/>
                    <a:pt x="7630" y="178910"/>
                  </a:cubicBezTo>
                  <a:cubicBezTo>
                    <a:pt x="2745" y="174025"/>
                    <a:pt x="0" y="167398"/>
                    <a:pt x="0" y="160489"/>
                  </a:cubicBezTo>
                  <a:lnTo>
                    <a:pt x="0" y="26051"/>
                  </a:lnTo>
                  <a:cubicBezTo>
                    <a:pt x="0" y="19142"/>
                    <a:pt x="2745" y="12516"/>
                    <a:pt x="7630" y="7630"/>
                  </a:cubicBezTo>
                  <a:cubicBezTo>
                    <a:pt x="12516" y="2745"/>
                    <a:pt x="19142" y="0"/>
                    <a:pt x="26051" y="0"/>
                  </a:cubicBezTo>
                  <a:close/>
                </a:path>
              </a:pathLst>
            </a:custGeom>
            <a:solidFill>
              <a:srgbClr val="5273A3"/>
            </a:solidFill>
          </p:spPr>
        </p:sp>
        <p:sp>
          <p:nvSpPr>
            <p:cNvPr name="TextBox 38" id="38"/>
            <p:cNvSpPr txBox="true"/>
            <p:nvPr/>
          </p:nvSpPr>
          <p:spPr>
            <a:xfrm>
              <a:off x="0" y="-47625"/>
              <a:ext cx="1095787" cy="234165"/>
            </a:xfrm>
            <a:prstGeom prst="rect">
              <a:avLst/>
            </a:prstGeom>
          </p:spPr>
          <p:txBody>
            <a:bodyPr anchor="ctr" rtlCol="false" tIns="50800" lIns="50800" bIns="50800" rIns="50800"/>
            <a:lstStyle/>
            <a:p>
              <a:pPr algn="ctr">
                <a:lnSpc>
                  <a:spcPts val="3511"/>
                </a:lnSpc>
              </a:pPr>
              <a:r>
                <a:rPr lang="en-US" b="true" sz="2508" spc="501">
                  <a:solidFill>
                    <a:srgbClr val="FFFFFF"/>
                  </a:solidFill>
                  <a:latin typeface="Inter Bold"/>
                  <a:ea typeface="Inter Bold"/>
                  <a:cs typeface="Inter Bold"/>
                  <a:sym typeface="Inter Bold"/>
                </a:rPr>
                <a:t>4.1 ƯU ĐIỂM</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7FF"/>
        </a:solidFill>
      </p:bgPr>
    </p:bg>
    <p:spTree>
      <p:nvGrpSpPr>
        <p:cNvPr id="1" name=""/>
        <p:cNvGrpSpPr/>
        <p:nvPr/>
      </p:nvGrpSpPr>
      <p:grpSpPr>
        <a:xfrm>
          <a:off x="0" y="0"/>
          <a:ext cx="0" cy="0"/>
          <a:chOff x="0" y="0"/>
          <a:chExt cx="0" cy="0"/>
        </a:xfrm>
      </p:grpSpPr>
      <p:sp>
        <p:nvSpPr>
          <p:cNvPr name="Freeform 2" id="2"/>
          <p:cNvSpPr/>
          <p:nvPr/>
        </p:nvSpPr>
        <p:spPr>
          <a:xfrm flipH="false" flipV="false" rot="2153473">
            <a:off x="4468979" y="-469646"/>
            <a:ext cx="16717782" cy="8080261"/>
          </a:xfrm>
          <a:custGeom>
            <a:avLst/>
            <a:gdLst/>
            <a:ahLst/>
            <a:cxnLst/>
            <a:rect r="r" b="b" t="t" l="l"/>
            <a:pathLst>
              <a:path h="8080261" w="16717782">
                <a:moveTo>
                  <a:pt x="0" y="0"/>
                </a:moveTo>
                <a:lnTo>
                  <a:pt x="16717782" y="0"/>
                </a:lnTo>
                <a:lnTo>
                  <a:pt x="16717782" y="8080262"/>
                </a:lnTo>
                <a:lnTo>
                  <a:pt x="0" y="8080262"/>
                </a:lnTo>
                <a:lnTo>
                  <a:pt x="0" y="0"/>
                </a:lnTo>
                <a:close/>
              </a:path>
            </a:pathLst>
          </a:custGeom>
          <a:blipFill>
            <a:blip r:embed="rId2">
              <a:alphaModFix amt="47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2371095"/>
            <a:chOff x="0" y="0"/>
            <a:chExt cx="4816593" cy="624486"/>
          </a:xfrm>
        </p:grpSpPr>
        <p:sp>
          <p:nvSpPr>
            <p:cNvPr name="Freeform 4" id="4"/>
            <p:cNvSpPr/>
            <p:nvPr/>
          </p:nvSpPr>
          <p:spPr>
            <a:xfrm flipH="false" flipV="false" rot="0">
              <a:off x="0" y="0"/>
              <a:ext cx="4816592" cy="624486"/>
            </a:xfrm>
            <a:custGeom>
              <a:avLst/>
              <a:gdLst/>
              <a:ahLst/>
              <a:cxnLst/>
              <a:rect r="r" b="b" t="t" l="l"/>
              <a:pathLst>
                <a:path h="624486" w="4816592">
                  <a:moveTo>
                    <a:pt x="0" y="0"/>
                  </a:moveTo>
                  <a:lnTo>
                    <a:pt x="4816592" y="0"/>
                  </a:lnTo>
                  <a:lnTo>
                    <a:pt x="4816592" y="624486"/>
                  </a:lnTo>
                  <a:lnTo>
                    <a:pt x="0" y="624486"/>
                  </a:lnTo>
                  <a:close/>
                </a:path>
              </a:pathLst>
            </a:custGeom>
            <a:solidFill>
              <a:srgbClr val="10316B"/>
            </a:solidFill>
          </p:spPr>
        </p:sp>
        <p:sp>
          <p:nvSpPr>
            <p:cNvPr name="TextBox 5" id="5"/>
            <p:cNvSpPr txBox="true"/>
            <p:nvPr/>
          </p:nvSpPr>
          <p:spPr>
            <a:xfrm>
              <a:off x="0" y="-47625"/>
              <a:ext cx="4816593" cy="672111"/>
            </a:xfrm>
            <a:prstGeom prst="rect">
              <a:avLst/>
            </a:prstGeom>
          </p:spPr>
          <p:txBody>
            <a:bodyPr anchor="ctr" rtlCol="false" tIns="50800" lIns="50800" bIns="50800" rIns="50800"/>
            <a:lstStyle/>
            <a:p>
              <a:pPr algn="ctr">
                <a:lnSpc>
                  <a:spcPts val="3511"/>
                </a:lnSpc>
              </a:pPr>
            </a:p>
          </p:txBody>
        </p:sp>
      </p:grpSp>
      <p:sp>
        <p:nvSpPr>
          <p:cNvPr name="TextBox 6" id="6"/>
          <p:cNvSpPr txBox="true"/>
          <p:nvPr/>
        </p:nvSpPr>
        <p:spPr>
          <a:xfrm rot="0">
            <a:off x="2816123" y="642810"/>
            <a:ext cx="14486360" cy="1149350"/>
          </a:xfrm>
          <a:prstGeom prst="rect">
            <a:avLst/>
          </a:prstGeom>
        </p:spPr>
        <p:txBody>
          <a:bodyPr anchor="t" rtlCol="false" tIns="0" lIns="0" bIns="0" rIns="0">
            <a:spAutoFit/>
          </a:bodyPr>
          <a:lstStyle/>
          <a:p>
            <a:pPr algn="r" marL="0" indent="0" lvl="0">
              <a:lnSpc>
                <a:spcPts val="8800"/>
              </a:lnSpc>
            </a:pPr>
            <a:r>
              <a:rPr lang="en-US" b="true" sz="8000" spc="400">
                <a:solidFill>
                  <a:srgbClr val="F2F7FF"/>
                </a:solidFill>
                <a:latin typeface="Roboto Bold"/>
                <a:ea typeface="Roboto Bold"/>
                <a:cs typeface="Roboto Bold"/>
                <a:sym typeface="Roboto Bold"/>
              </a:rPr>
              <a:t>4. ƯU ĐIỂM, HẠN CHẾ </a:t>
            </a:r>
          </a:p>
        </p:txBody>
      </p:sp>
      <p:grpSp>
        <p:nvGrpSpPr>
          <p:cNvPr name="Group 7" id="7"/>
          <p:cNvGrpSpPr/>
          <p:nvPr/>
        </p:nvGrpSpPr>
        <p:grpSpPr>
          <a:xfrm rot="0">
            <a:off x="985517" y="1389311"/>
            <a:ext cx="405649" cy="405649"/>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7FF"/>
            </a:solidFill>
          </p:spPr>
        </p:sp>
        <p:sp>
          <p:nvSpPr>
            <p:cNvPr name="TextBox 9" id="9"/>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0" id="10"/>
          <p:cNvGrpSpPr/>
          <p:nvPr/>
        </p:nvGrpSpPr>
        <p:grpSpPr>
          <a:xfrm rot="0">
            <a:off x="1534041" y="1389311"/>
            <a:ext cx="405649" cy="405649"/>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B409C"/>
            </a:solidFill>
          </p:spPr>
        </p:sp>
        <p:sp>
          <p:nvSpPr>
            <p:cNvPr name="TextBox 12" id="12"/>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3" id="13"/>
          <p:cNvGrpSpPr/>
          <p:nvPr/>
        </p:nvGrpSpPr>
        <p:grpSpPr>
          <a:xfrm rot="0">
            <a:off x="2082565" y="1389311"/>
            <a:ext cx="405649" cy="40564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E63"/>
            </a:solidFill>
          </p:spPr>
        </p:sp>
        <p:sp>
          <p:nvSpPr>
            <p:cNvPr name="TextBox 15" id="15"/>
            <p:cNvSpPr txBox="true"/>
            <p:nvPr/>
          </p:nvSpPr>
          <p:spPr>
            <a:xfrm>
              <a:off x="76200" y="28575"/>
              <a:ext cx="660400" cy="708025"/>
            </a:xfrm>
            <a:prstGeom prst="rect">
              <a:avLst/>
            </a:prstGeom>
          </p:spPr>
          <p:txBody>
            <a:bodyPr anchor="ctr" rtlCol="false" tIns="50800" lIns="50800" bIns="50800" rIns="50800"/>
            <a:lstStyle/>
            <a:p>
              <a:pPr algn="ctr">
                <a:lnSpc>
                  <a:spcPts val="3511"/>
                </a:lnSpc>
              </a:pPr>
            </a:p>
          </p:txBody>
        </p:sp>
      </p:grpSp>
      <p:grpSp>
        <p:nvGrpSpPr>
          <p:cNvPr name="Group 16" id="16"/>
          <p:cNvGrpSpPr/>
          <p:nvPr/>
        </p:nvGrpSpPr>
        <p:grpSpPr>
          <a:xfrm rot="0">
            <a:off x="-1891585" y="2941871"/>
            <a:ext cx="10852774" cy="3090701"/>
            <a:chOff x="0" y="0"/>
            <a:chExt cx="1414094" cy="402712"/>
          </a:xfrm>
        </p:grpSpPr>
        <p:sp>
          <p:nvSpPr>
            <p:cNvPr name="Freeform 17" id="17"/>
            <p:cNvSpPr/>
            <p:nvPr/>
          </p:nvSpPr>
          <p:spPr>
            <a:xfrm flipH="false" flipV="false" rot="0">
              <a:off x="0" y="0"/>
              <a:ext cx="1414094" cy="402712"/>
            </a:xfrm>
            <a:custGeom>
              <a:avLst/>
              <a:gdLst/>
              <a:ahLst/>
              <a:cxnLst/>
              <a:rect r="r" b="b" t="t" l="l"/>
              <a:pathLst>
                <a:path h="402712" w="1414094">
                  <a:moveTo>
                    <a:pt x="1210894" y="0"/>
                  </a:moveTo>
                  <a:cubicBezTo>
                    <a:pt x="1323118" y="0"/>
                    <a:pt x="1414094" y="90150"/>
                    <a:pt x="1414094" y="201356"/>
                  </a:cubicBezTo>
                  <a:cubicBezTo>
                    <a:pt x="1414094" y="312562"/>
                    <a:pt x="1323118" y="402712"/>
                    <a:pt x="1210894" y="402712"/>
                  </a:cubicBezTo>
                  <a:lnTo>
                    <a:pt x="203200" y="402712"/>
                  </a:lnTo>
                  <a:cubicBezTo>
                    <a:pt x="90976" y="402712"/>
                    <a:pt x="0" y="312562"/>
                    <a:pt x="0" y="201356"/>
                  </a:cubicBezTo>
                  <a:cubicBezTo>
                    <a:pt x="0" y="90150"/>
                    <a:pt x="90976" y="0"/>
                    <a:pt x="203200" y="0"/>
                  </a:cubicBezTo>
                  <a:close/>
                </a:path>
              </a:pathLst>
            </a:custGeom>
            <a:solidFill>
              <a:srgbClr val="0B409C"/>
            </a:solidFill>
            <a:ln cap="sq">
              <a:noFill/>
              <a:prstDash val="solid"/>
              <a:miter/>
            </a:ln>
          </p:spPr>
        </p:sp>
        <p:sp>
          <p:nvSpPr>
            <p:cNvPr name="TextBox 18" id="18"/>
            <p:cNvSpPr txBox="true"/>
            <p:nvPr/>
          </p:nvSpPr>
          <p:spPr>
            <a:xfrm>
              <a:off x="0" y="-47625"/>
              <a:ext cx="1414094" cy="450337"/>
            </a:xfrm>
            <a:prstGeom prst="rect">
              <a:avLst/>
            </a:prstGeom>
          </p:spPr>
          <p:txBody>
            <a:bodyPr anchor="ctr" rtlCol="false" tIns="50800" lIns="50800" bIns="50800" rIns="50800"/>
            <a:lstStyle/>
            <a:p>
              <a:pPr algn="ctr">
                <a:lnSpc>
                  <a:spcPts val="3511"/>
                </a:lnSpc>
              </a:pPr>
            </a:p>
          </p:txBody>
        </p:sp>
      </p:grpSp>
      <p:grpSp>
        <p:nvGrpSpPr>
          <p:cNvPr name="Group 19" id="19"/>
          <p:cNvGrpSpPr/>
          <p:nvPr/>
        </p:nvGrpSpPr>
        <p:grpSpPr>
          <a:xfrm rot="0">
            <a:off x="9326810" y="2941871"/>
            <a:ext cx="10852774" cy="3890800"/>
            <a:chOff x="0" y="0"/>
            <a:chExt cx="1414094" cy="506963"/>
          </a:xfrm>
        </p:grpSpPr>
        <p:sp>
          <p:nvSpPr>
            <p:cNvPr name="Freeform 20" id="20"/>
            <p:cNvSpPr/>
            <p:nvPr/>
          </p:nvSpPr>
          <p:spPr>
            <a:xfrm flipH="false" flipV="false" rot="0">
              <a:off x="0" y="0"/>
              <a:ext cx="1414094" cy="506963"/>
            </a:xfrm>
            <a:custGeom>
              <a:avLst/>
              <a:gdLst/>
              <a:ahLst/>
              <a:cxnLst/>
              <a:rect r="r" b="b" t="t" l="l"/>
              <a:pathLst>
                <a:path h="506963" w="1414094">
                  <a:moveTo>
                    <a:pt x="1210894" y="0"/>
                  </a:moveTo>
                  <a:cubicBezTo>
                    <a:pt x="1323118" y="0"/>
                    <a:pt x="1414094" y="113488"/>
                    <a:pt x="1414094" y="253482"/>
                  </a:cubicBezTo>
                  <a:cubicBezTo>
                    <a:pt x="1414094" y="393476"/>
                    <a:pt x="1323118" y="506963"/>
                    <a:pt x="1210894" y="506963"/>
                  </a:cubicBezTo>
                  <a:lnTo>
                    <a:pt x="203200" y="506963"/>
                  </a:lnTo>
                  <a:cubicBezTo>
                    <a:pt x="90976" y="506963"/>
                    <a:pt x="0" y="393476"/>
                    <a:pt x="0" y="253482"/>
                  </a:cubicBezTo>
                  <a:cubicBezTo>
                    <a:pt x="0" y="113488"/>
                    <a:pt x="90976" y="0"/>
                    <a:pt x="203200" y="0"/>
                  </a:cubicBezTo>
                  <a:close/>
                </a:path>
              </a:pathLst>
            </a:custGeom>
            <a:solidFill>
              <a:srgbClr val="10316B"/>
            </a:solidFill>
            <a:ln cap="sq">
              <a:noFill/>
              <a:prstDash val="solid"/>
              <a:miter/>
            </a:ln>
          </p:spPr>
        </p:sp>
        <p:sp>
          <p:nvSpPr>
            <p:cNvPr name="TextBox 21" id="21"/>
            <p:cNvSpPr txBox="true"/>
            <p:nvPr/>
          </p:nvSpPr>
          <p:spPr>
            <a:xfrm>
              <a:off x="0" y="-47625"/>
              <a:ext cx="1414094" cy="554588"/>
            </a:xfrm>
            <a:prstGeom prst="rect">
              <a:avLst/>
            </a:prstGeom>
          </p:spPr>
          <p:txBody>
            <a:bodyPr anchor="ctr" rtlCol="false" tIns="50800" lIns="50800" bIns="50800" rIns="50800"/>
            <a:lstStyle/>
            <a:p>
              <a:pPr algn="ctr">
                <a:lnSpc>
                  <a:spcPts val="3511"/>
                </a:lnSpc>
              </a:pPr>
            </a:p>
          </p:txBody>
        </p:sp>
      </p:grpSp>
      <p:grpSp>
        <p:nvGrpSpPr>
          <p:cNvPr name="Group 22" id="22"/>
          <p:cNvGrpSpPr/>
          <p:nvPr/>
        </p:nvGrpSpPr>
        <p:grpSpPr>
          <a:xfrm rot="0">
            <a:off x="-1891585" y="6322715"/>
            <a:ext cx="10852774" cy="3724482"/>
            <a:chOff x="0" y="0"/>
            <a:chExt cx="1414094" cy="485292"/>
          </a:xfrm>
        </p:grpSpPr>
        <p:sp>
          <p:nvSpPr>
            <p:cNvPr name="Freeform 23" id="23"/>
            <p:cNvSpPr/>
            <p:nvPr/>
          </p:nvSpPr>
          <p:spPr>
            <a:xfrm flipH="false" flipV="false" rot="0">
              <a:off x="0" y="0"/>
              <a:ext cx="1414094" cy="485292"/>
            </a:xfrm>
            <a:custGeom>
              <a:avLst/>
              <a:gdLst/>
              <a:ahLst/>
              <a:cxnLst/>
              <a:rect r="r" b="b" t="t" l="l"/>
              <a:pathLst>
                <a:path h="485292" w="1414094">
                  <a:moveTo>
                    <a:pt x="1210894" y="0"/>
                  </a:moveTo>
                  <a:cubicBezTo>
                    <a:pt x="1323118" y="0"/>
                    <a:pt x="1414094" y="108636"/>
                    <a:pt x="1414094" y="242646"/>
                  </a:cubicBezTo>
                  <a:cubicBezTo>
                    <a:pt x="1414094" y="376656"/>
                    <a:pt x="1323118" y="485292"/>
                    <a:pt x="1210894" y="485292"/>
                  </a:cubicBezTo>
                  <a:lnTo>
                    <a:pt x="203200" y="485292"/>
                  </a:lnTo>
                  <a:cubicBezTo>
                    <a:pt x="90976" y="485292"/>
                    <a:pt x="0" y="376656"/>
                    <a:pt x="0" y="242646"/>
                  </a:cubicBezTo>
                  <a:cubicBezTo>
                    <a:pt x="0" y="108636"/>
                    <a:pt x="90976" y="0"/>
                    <a:pt x="203200" y="0"/>
                  </a:cubicBezTo>
                  <a:close/>
                </a:path>
              </a:pathLst>
            </a:custGeom>
            <a:solidFill>
              <a:srgbClr val="10316B"/>
            </a:solidFill>
            <a:ln cap="sq">
              <a:noFill/>
              <a:prstDash val="solid"/>
              <a:miter/>
            </a:ln>
          </p:spPr>
        </p:sp>
        <p:sp>
          <p:nvSpPr>
            <p:cNvPr name="TextBox 24" id="24"/>
            <p:cNvSpPr txBox="true"/>
            <p:nvPr/>
          </p:nvSpPr>
          <p:spPr>
            <a:xfrm>
              <a:off x="0" y="-47625"/>
              <a:ext cx="1414094" cy="532917"/>
            </a:xfrm>
            <a:prstGeom prst="rect">
              <a:avLst/>
            </a:prstGeom>
          </p:spPr>
          <p:txBody>
            <a:bodyPr anchor="ctr" rtlCol="false" tIns="50800" lIns="50800" bIns="50800" rIns="50800"/>
            <a:lstStyle/>
            <a:p>
              <a:pPr algn="ctr">
                <a:lnSpc>
                  <a:spcPts val="3511"/>
                </a:lnSpc>
              </a:pPr>
            </a:p>
          </p:txBody>
        </p:sp>
      </p:grpSp>
      <p:grpSp>
        <p:nvGrpSpPr>
          <p:cNvPr name="Group 25" id="25"/>
          <p:cNvGrpSpPr/>
          <p:nvPr/>
        </p:nvGrpSpPr>
        <p:grpSpPr>
          <a:xfrm rot="0">
            <a:off x="9326810" y="7070797"/>
            <a:ext cx="10852774" cy="2889884"/>
            <a:chOff x="0" y="0"/>
            <a:chExt cx="1414094" cy="376546"/>
          </a:xfrm>
        </p:grpSpPr>
        <p:sp>
          <p:nvSpPr>
            <p:cNvPr name="Freeform 26" id="26"/>
            <p:cNvSpPr/>
            <p:nvPr/>
          </p:nvSpPr>
          <p:spPr>
            <a:xfrm flipH="false" flipV="false" rot="0">
              <a:off x="0" y="0"/>
              <a:ext cx="1414094" cy="376546"/>
            </a:xfrm>
            <a:custGeom>
              <a:avLst/>
              <a:gdLst/>
              <a:ahLst/>
              <a:cxnLst/>
              <a:rect r="r" b="b" t="t" l="l"/>
              <a:pathLst>
                <a:path h="376546" w="1414094">
                  <a:moveTo>
                    <a:pt x="1210894" y="0"/>
                  </a:moveTo>
                  <a:cubicBezTo>
                    <a:pt x="1323118" y="0"/>
                    <a:pt x="1414094" y="84293"/>
                    <a:pt x="1414094" y="188273"/>
                  </a:cubicBezTo>
                  <a:cubicBezTo>
                    <a:pt x="1414094" y="292253"/>
                    <a:pt x="1323118" y="376546"/>
                    <a:pt x="1210894" y="376546"/>
                  </a:cubicBezTo>
                  <a:lnTo>
                    <a:pt x="203200" y="376546"/>
                  </a:lnTo>
                  <a:cubicBezTo>
                    <a:pt x="90976" y="376546"/>
                    <a:pt x="0" y="292253"/>
                    <a:pt x="0" y="188273"/>
                  </a:cubicBezTo>
                  <a:cubicBezTo>
                    <a:pt x="0" y="84293"/>
                    <a:pt x="90976" y="0"/>
                    <a:pt x="203200" y="0"/>
                  </a:cubicBezTo>
                  <a:close/>
                </a:path>
              </a:pathLst>
            </a:custGeom>
            <a:solidFill>
              <a:srgbClr val="0B409C"/>
            </a:solidFill>
            <a:ln cap="sq">
              <a:noFill/>
              <a:prstDash val="solid"/>
              <a:miter/>
            </a:ln>
          </p:spPr>
        </p:sp>
        <p:sp>
          <p:nvSpPr>
            <p:cNvPr name="TextBox 27" id="27"/>
            <p:cNvSpPr txBox="true"/>
            <p:nvPr/>
          </p:nvSpPr>
          <p:spPr>
            <a:xfrm>
              <a:off x="0" y="-47625"/>
              <a:ext cx="1414094" cy="424171"/>
            </a:xfrm>
            <a:prstGeom prst="rect">
              <a:avLst/>
            </a:prstGeom>
          </p:spPr>
          <p:txBody>
            <a:bodyPr anchor="ctr" rtlCol="false" tIns="50800" lIns="50800" bIns="50800" rIns="50800"/>
            <a:lstStyle/>
            <a:p>
              <a:pPr algn="ctr">
                <a:lnSpc>
                  <a:spcPts val="3511"/>
                </a:lnSpc>
              </a:pPr>
            </a:p>
          </p:txBody>
        </p:sp>
      </p:grpSp>
      <p:sp>
        <p:nvSpPr>
          <p:cNvPr name="TextBox 28" id="28"/>
          <p:cNvSpPr txBox="true"/>
          <p:nvPr/>
        </p:nvSpPr>
        <p:spPr>
          <a:xfrm rot="0">
            <a:off x="357399" y="3954673"/>
            <a:ext cx="7820001" cy="184213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Một số triển khai CP-ABE có thể tập trung vào một cơ quan quản lý khóa, gây rủi ro nếu cơ quan này bị tấn công. Điều này có thể được giảm thiểu bằng cách sử dụng các hệ thống phi tập trung hóa</a:t>
            </a:r>
          </a:p>
        </p:txBody>
      </p:sp>
      <p:sp>
        <p:nvSpPr>
          <p:cNvPr name="TextBox 29" id="29"/>
          <p:cNvSpPr txBox="true"/>
          <p:nvPr/>
        </p:nvSpPr>
        <p:spPr>
          <a:xfrm rot="0">
            <a:off x="844681" y="3218492"/>
            <a:ext cx="6845437" cy="533399"/>
          </a:xfrm>
          <a:prstGeom prst="rect">
            <a:avLst/>
          </a:prstGeom>
        </p:spPr>
        <p:txBody>
          <a:bodyPr anchor="t" rtlCol="false" tIns="0" lIns="0" bIns="0" rIns="0">
            <a:spAutoFit/>
          </a:bodyPr>
          <a:lstStyle/>
          <a:p>
            <a:pPr algn="ctr" marL="0" indent="0" lvl="0">
              <a:lnSpc>
                <a:spcPts val="4200"/>
              </a:lnSpc>
            </a:pPr>
            <a:r>
              <a:rPr lang="en-US" b="true" sz="3000" spc="300">
                <a:solidFill>
                  <a:srgbClr val="F2F7FF"/>
                </a:solidFill>
                <a:latin typeface="Roboto Bold"/>
                <a:ea typeface="Roboto Bold"/>
                <a:cs typeface="Roboto Bold"/>
                <a:sym typeface="Roboto Bold"/>
              </a:rPr>
              <a:t>QUẢN LÝ KHÓA TẬP TRUNG</a:t>
            </a:r>
          </a:p>
        </p:txBody>
      </p:sp>
      <p:sp>
        <p:nvSpPr>
          <p:cNvPr name="TextBox 30" id="30"/>
          <p:cNvSpPr txBox="true"/>
          <p:nvPr/>
        </p:nvSpPr>
        <p:spPr>
          <a:xfrm rot="0">
            <a:off x="10713618" y="8009378"/>
            <a:ext cx="7324584" cy="1470660"/>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việc quản lý và cấp phát thuộc tính cho người dùng có thể phức tạp, đặc biệt trong các hệ thống lớn với nhiều thuộc tính</a:t>
            </a:r>
          </a:p>
        </p:txBody>
      </p:sp>
      <p:sp>
        <p:nvSpPr>
          <p:cNvPr name="TextBox 31" id="31"/>
          <p:cNvSpPr txBox="true"/>
          <p:nvPr/>
        </p:nvSpPr>
        <p:spPr>
          <a:xfrm rot="0">
            <a:off x="11333292" y="3218492"/>
            <a:ext cx="5589821" cy="533399"/>
          </a:xfrm>
          <a:prstGeom prst="rect">
            <a:avLst/>
          </a:prstGeom>
        </p:spPr>
        <p:txBody>
          <a:bodyPr anchor="t" rtlCol="false" tIns="0" lIns="0" bIns="0" rIns="0">
            <a:spAutoFit/>
          </a:bodyPr>
          <a:lstStyle/>
          <a:p>
            <a:pPr algn="ctr" marL="0" indent="0" lvl="0">
              <a:lnSpc>
                <a:spcPts val="4200"/>
              </a:lnSpc>
            </a:pPr>
            <a:r>
              <a:rPr lang="en-US" b="true" sz="3000" spc="300">
                <a:solidFill>
                  <a:srgbClr val="F2F7FF"/>
                </a:solidFill>
                <a:latin typeface="Roboto Bold"/>
                <a:ea typeface="Roboto Bold"/>
                <a:cs typeface="Roboto Bold"/>
                <a:sym typeface="Roboto Bold"/>
              </a:rPr>
              <a:t>ĐỘ PHỨC TẠP TÍNH TOÁN</a:t>
            </a:r>
          </a:p>
        </p:txBody>
      </p:sp>
      <p:sp>
        <p:nvSpPr>
          <p:cNvPr name="TextBox 32" id="32"/>
          <p:cNvSpPr txBox="true"/>
          <p:nvPr/>
        </p:nvSpPr>
        <p:spPr>
          <a:xfrm rot="0">
            <a:off x="10713618" y="7275953"/>
            <a:ext cx="7324584" cy="533399"/>
          </a:xfrm>
          <a:prstGeom prst="rect">
            <a:avLst/>
          </a:prstGeom>
        </p:spPr>
        <p:txBody>
          <a:bodyPr anchor="t" rtlCol="false" tIns="0" lIns="0" bIns="0" rIns="0">
            <a:spAutoFit/>
          </a:bodyPr>
          <a:lstStyle/>
          <a:p>
            <a:pPr algn="ctr" marL="0" indent="0" lvl="0">
              <a:lnSpc>
                <a:spcPts val="4200"/>
              </a:lnSpc>
            </a:pPr>
            <a:r>
              <a:rPr lang="en-US" b="true" sz="3000" spc="300">
                <a:solidFill>
                  <a:srgbClr val="F2F7FF"/>
                </a:solidFill>
                <a:latin typeface="Roboto Bold"/>
                <a:ea typeface="Roboto Bold"/>
                <a:cs typeface="Roboto Bold"/>
                <a:sym typeface="Roboto Bold"/>
              </a:rPr>
              <a:t>QUẢN LÝ THUỘC TÍNH PHỨC TẠP</a:t>
            </a:r>
          </a:p>
        </p:txBody>
      </p:sp>
      <p:sp>
        <p:nvSpPr>
          <p:cNvPr name="TextBox 33" id="33"/>
          <p:cNvSpPr txBox="true"/>
          <p:nvPr/>
        </p:nvSpPr>
        <p:spPr>
          <a:xfrm rot="0">
            <a:off x="357399" y="7261296"/>
            <a:ext cx="7820001" cy="258508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Kích thước bản mã có thể tăng lên khi chính sách truy cập phức tạp hoặc số lượng thuộc tính lớn. điều này có thể ảnh hưởng đến hiệu suất trong các hệ thống có băng thông hạn chế. Tuy nhiên, có các phương pháp tối ưu hóa để giảm kích thước bản mã như cấu trúc phân cấp các thuộc tính</a:t>
            </a:r>
          </a:p>
        </p:txBody>
      </p:sp>
      <p:sp>
        <p:nvSpPr>
          <p:cNvPr name="TextBox 34" id="34"/>
          <p:cNvSpPr txBox="true"/>
          <p:nvPr/>
        </p:nvSpPr>
        <p:spPr>
          <a:xfrm rot="0">
            <a:off x="844681" y="6527872"/>
            <a:ext cx="4917447" cy="533399"/>
          </a:xfrm>
          <a:prstGeom prst="rect">
            <a:avLst/>
          </a:prstGeom>
        </p:spPr>
        <p:txBody>
          <a:bodyPr anchor="t" rtlCol="false" tIns="0" lIns="0" bIns="0" rIns="0">
            <a:spAutoFit/>
          </a:bodyPr>
          <a:lstStyle/>
          <a:p>
            <a:pPr algn="r" marL="0" indent="0" lvl="0">
              <a:lnSpc>
                <a:spcPts val="4200"/>
              </a:lnSpc>
            </a:pPr>
            <a:r>
              <a:rPr lang="en-US" b="true" sz="3000" spc="300">
                <a:solidFill>
                  <a:srgbClr val="F2F7FF"/>
                </a:solidFill>
                <a:latin typeface="Roboto Bold"/>
                <a:ea typeface="Roboto Bold"/>
                <a:cs typeface="Roboto Bold"/>
                <a:sym typeface="Roboto Bold"/>
              </a:rPr>
              <a:t>KÍCH THƯỚC BẢN MÃ</a:t>
            </a:r>
          </a:p>
        </p:txBody>
      </p:sp>
      <p:sp>
        <p:nvSpPr>
          <p:cNvPr name="TextBox 35" id="35"/>
          <p:cNvSpPr txBox="true"/>
          <p:nvPr/>
        </p:nvSpPr>
        <p:spPr>
          <a:xfrm rot="0">
            <a:off x="10218202" y="3954673"/>
            <a:ext cx="7820001" cy="2585085"/>
          </a:xfrm>
          <a:prstGeom prst="rect">
            <a:avLst/>
          </a:prstGeom>
        </p:spPr>
        <p:txBody>
          <a:bodyPr anchor="t" rtlCol="false" tIns="0" lIns="0" bIns="0" rIns="0">
            <a:spAutoFit/>
          </a:bodyPr>
          <a:lstStyle/>
          <a:p>
            <a:pPr algn="ctr">
              <a:lnSpc>
                <a:spcPts val="2940"/>
              </a:lnSpc>
            </a:pPr>
            <a:r>
              <a:rPr lang="en-US" sz="2100" spc="420">
                <a:solidFill>
                  <a:srgbClr val="F2F7FF"/>
                </a:solidFill>
                <a:latin typeface="Inter"/>
                <a:ea typeface="Inter"/>
                <a:cs typeface="Inter"/>
                <a:sym typeface="Inter"/>
              </a:rPr>
              <a:t>Các thuật toán mã hóa và giải mã có thể phức tạp, đặc biệt khi chính sách truy cập phức tạp. Điều này có thể làm chậm quá trình mã hóa và giải mã. Tuy nhiên, các nghiên cứu đã chỉ ra rằng có thể giảm độ phức tạp tính toán bằng cách sử dụng các sensitive attributes</a:t>
            </a:r>
          </a:p>
        </p:txBody>
      </p:sp>
      <p:grpSp>
        <p:nvGrpSpPr>
          <p:cNvPr name="Group 36" id="36"/>
          <p:cNvGrpSpPr/>
          <p:nvPr/>
        </p:nvGrpSpPr>
        <p:grpSpPr>
          <a:xfrm rot="0">
            <a:off x="0" y="1947851"/>
            <a:ext cx="4160567" cy="708270"/>
            <a:chOff x="0" y="0"/>
            <a:chExt cx="1095787" cy="186540"/>
          </a:xfrm>
        </p:grpSpPr>
        <p:sp>
          <p:nvSpPr>
            <p:cNvPr name="Freeform 37" id="37"/>
            <p:cNvSpPr/>
            <p:nvPr/>
          </p:nvSpPr>
          <p:spPr>
            <a:xfrm flipH="false" flipV="false" rot="0">
              <a:off x="0" y="0"/>
              <a:ext cx="1095787" cy="186540"/>
            </a:xfrm>
            <a:custGeom>
              <a:avLst/>
              <a:gdLst/>
              <a:ahLst/>
              <a:cxnLst/>
              <a:rect r="r" b="b" t="t" l="l"/>
              <a:pathLst>
                <a:path h="186540" w="1095787">
                  <a:moveTo>
                    <a:pt x="26051" y="0"/>
                  </a:moveTo>
                  <a:lnTo>
                    <a:pt x="1069736" y="0"/>
                  </a:lnTo>
                  <a:cubicBezTo>
                    <a:pt x="1084124" y="0"/>
                    <a:pt x="1095787" y="11663"/>
                    <a:pt x="1095787" y="26051"/>
                  </a:cubicBezTo>
                  <a:lnTo>
                    <a:pt x="1095787" y="160489"/>
                  </a:lnTo>
                  <a:cubicBezTo>
                    <a:pt x="1095787" y="167398"/>
                    <a:pt x="1093042" y="174025"/>
                    <a:pt x="1088157" y="178910"/>
                  </a:cubicBezTo>
                  <a:cubicBezTo>
                    <a:pt x="1083271" y="183796"/>
                    <a:pt x="1076645" y="186540"/>
                    <a:pt x="1069736" y="186540"/>
                  </a:cubicBezTo>
                  <a:lnTo>
                    <a:pt x="26051" y="186540"/>
                  </a:lnTo>
                  <a:cubicBezTo>
                    <a:pt x="19142" y="186540"/>
                    <a:pt x="12516" y="183796"/>
                    <a:pt x="7630" y="178910"/>
                  </a:cubicBezTo>
                  <a:cubicBezTo>
                    <a:pt x="2745" y="174025"/>
                    <a:pt x="0" y="167398"/>
                    <a:pt x="0" y="160489"/>
                  </a:cubicBezTo>
                  <a:lnTo>
                    <a:pt x="0" y="26051"/>
                  </a:lnTo>
                  <a:cubicBezTo>
                    <a:pt x="0" y="19142"/>
                    <a:pt x="2745" y="12516"/>
                    <a:pt x="7630" y="7630"/>
                  </a:cubicBezTo>
                  <a:cubicBezTo>
                    <a:pt x="12516" y="2745"/>
                    <a:pt x="19142" y="0"/>
                    <a:pt x="26051" y="0"/>
                  </a:cubicBezTo>
                  <a:close/>
                </a:path>
              </a:pathLst>
            </a:custGeom>
            <a:solidFill>
              <a:srgbClr val="5273A3"/>
            </a:solidFill>
          </p:spPr>
        </p:sp>
        <p:sp>
          <p:nvSpPr>
            <p:cNvPr name="TextBox 38" id="38"/>
            <p:cNvSpPr txBox="true"/>
            <p:nvPr/>
          </p:nvSpPr>
          <p:spPr>
            <a:xfrm>
              <a:off x="0" y="-47625"/>
              <a:ext cx="1095787" cy="234165"/>
            </a:xfrm>
            <a:prstGeom prst="rect">
              <a:avLst/>
            </a:prstGeom>
          </p:spPr>
          <p:txBody>
            <a:bodyPr anchor="ctr" rtlCol="false" tIns="50800" lIns="50800" bIns="50800" rIns="50800"/>
            <a:lstStyle/>
            <a:p>
              <a:pPr algn="ctr">
                <a:lnSpc>
                  <a:spcPts val="3511"/>
                </a:lnSpc>
              </a:pPr>
              <a:r>
                <a:rPr lang="en-US" b="true" sz="2508" spc="501">
                  <a:solidFill>
                    <a:srgbClr val="FFFFFF"/>
                  </a:solidFill>
                  <a:latin typeface="Inter Bold"/>
                  <a:ea typeface="Inter Bold"/>
                  <a:cs typeface="Inter Bold"/>
                  <a:sym typeface="Inter Bold"/>
                </a:rPr>
                <a:t>4.2 HẠN CHẾ</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DAGarTMAngo</dc:identifier>
  <dcterms:modified xsi:type="dcterms:W3CDTF">2011-08-01T06:04:30Z</dcterms:modified>
  <cp:revision>1</cp:revision>
  <dc:title>báo cáo ngày 30/12/2024</dc:title>
</cp:coreProperties>
</file>